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3"/>
  </p:notesMasterIdLst>
  <p:handoutMasterIdLst>
    <p:handoutMasterId r:id="rId94"/>
  </p:handoutMasterIdLst>
  <p:sldIdLst>
    <p:sldId id="257" r:id="rId2"/>
    <p:sldId id="258" r:id="rId3"/>
    <p:sldId id="316" r:id="rId4"/>
    <p:sldId id="317" r:id="rId5"/>
    <p:sldId id="318" r:id="rId6"/>
    <p:sldId id="320" r:id="rId7"/>
    <p:sldId id="319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9" r:id="rId16"/>
    <p:sldId id="328" r:id="rId17"/>
    <p:sldId id="330" r:id="rId18"/>
    <p:sldId id="331" r:id="rId19"/>
    <p:sldId id="335" r:id="rId20"/>
    <p:sldId id="336" r:id="rId21"/>
    <p:sldId id="332" r:id="rId22"/>
    <p:sldId id="333" r:id="rId23"/>
    <p:sldId id="334" r:id="rId24"/>
    <p:sldId id="337" r:id="rId25"/>
    <p:sldId id="512" r:id="rId26"/>
    <p:sldId id="514" r:id="rId27"/>
    <p:sldId id="511" r:id="rId28"/>
    <p:sldId id="523" r:id="rId29"/>
    <p:sldId id="338" r:id="rId30"/>
    <p:sldId id="515" r:id="rId31"/>
    <p:sldId id="525" r:id="rId32"/>
    <p:sldId id="526" r:id="rId33"/>
    <p:sldId id="339" r:id="rId34"/>
    <p:sldId id="340" r:id="rId35"/>
    <p:sldId id="359" r:id="rId36"/>
    <p:sldId id="341" r:id="rId37"/>
    <p:sldId id="522" r:id="rId38"/>
    <p:sldId id="342" r:id="rId39"/>
    <p:sldId id="343" r:id="rId40"/>
    <p:sldId id="311" r:id="rId41"/>
    <p:sldId id="314" r:id="rId42"/>
    <p:sldId id="261" r:id="rId43"/>
    <p:sldId id="260" r:id="rId44"/>
    <p:sldId id="262" r:id="rId45"/>
    <p:sldId id="265" r:id="rId46"/>
    <p:sldId id="264" r:id="rId47"/>
    <p:sldId id="266" r:id="rId48"/>
    <p:sldId id="267" r:id="rId49"/>
    <p:sldId id="268" r:id="rId50"/>
    <p:sldId id="270" r:id="rId51"/>
    <p:sldId id="269" r:id="rId52"/>
    <p:sldId id="279" r:id="rId53"/>
    <p:sldId id="280" r:id="rId54"/>
    <p:sldId id="281" r:id="rId55"/>
    <p:sldId id="282" r:id="rId56"/>
    <p:sldId id="283" r:id="rId57"/>
    <p:sldId id="284" r:id="rId58"/>
    <p:sldId id="285" r:id="rId59"/>
    <p:sldId id="287" r:id="rId60"/>
    <p:sldId id="288" r:id="rId61"/>
    <p:sldId id="289" r:id="rId62"/>
    <p:sldId id="290" r:id="rId63"/>
    <p:sldId id="291" r:id="rId64"/>
    <p:sldId id="292" r:id="rId65"/>
    <p:sldId id="293" r:id="rId66"/>
    <p:sldId id="516" r:id="rId67"/>
    <p:sldId id="517" r:id="rId68"/>
    <p:sldId id="518" r:id="rId69"/>
    <p:sldId id="358" r:id="rId70"/>
    <p:sldId id="294" r:id="rId71"/>
    <p:sldId id="346" r:id="rId72"/>
    <p:sldId id="296" r:id="rId73"/>
    <p:sldId id="297" r:id="rId74"/>
    <p:sldId id="298" r:id="rId75"/>
    <p:sldId id="299" r:id="rId76"/>
    <p:sldId id="300" r:id="rId77"/>
    <p:sldId id="347" r:id="rId78"/>
    <p:sldId id="348" r:id="rId79"/>
    <p:sldId id="312" r:id="rId80"/>
    <p:sldId id="349" r:id="rId81"/>
    <p:sldId id="350" r:id="rId82"/>
    <p:sldId id="310" r:id="rId83"/>
    <p:sldId id="313" r:id="rId84"/>
    <p:sldId id="519" r:id="rId85"/>
    <p:sldId id="351" r:id="rId86"/>
    <p:sldId id="315" r:id="rId87"/>
    <p:sldId id="352" r:id="rId88"/>
    <p:sldId id="353" r:id="rId89"/>
    <p:sldId id="354" r:id="rId90"/>
    <p:sldId id="355" r:id="rId91"/>
    <p:sldId id="356" r:id="rId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2"/>
    <p:restoredTop sz="91154" autoAdjust="0"/>
  </p:normalViewPr>
  <p:slideViewPr>
    <p:cSldViewPr snapToGrid="0" snapToObjects="1">
      <p:cViewPr varScale="1">
        <p:scale>
          <a:sx n="105" d="100"/>
          <a:sy n="105" d="100"/>
        </p:scale>
        <p:origin x="18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6A7EE-AFC5-B441-B4CD-C5174A716A82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244D1-301A-B941-BAEC-1F7BDED1B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22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20FDF-B6FD-464B-AD13-3B54EACC809D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D4F09-8C3D-6F43-A996-2B3DAD3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5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D4F09-8C3D-6F43-A996-2B3DAD3D83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60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20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320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A1596CF-DC39-F84D-9249-460C032670F9}" type="slidenum">
              <a:rPr lang="en-US" sz="1200"/>
              <a:pPr eaLnBrk="1" hangingPunct="1"/>
              <a:t>64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3239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41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341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3AF1777-992E-774E-AEBB-DFC4242A5316}" type="slidenum">
              <a:rPr lang="en-US" sz="1200"/>
              <a:pPr eaLnBrk="1" hangingPunct="1"/>
              <a:t>65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94547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41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341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3AF1777-992E-774E-AEBB-DFC4242A5316}" type="slidenum">
              <a:rPr lang="en-US" sz="1200"/>
              <a:pPr eaLnBrk="1" hangingPunct="1"/>
              <a:t>69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22938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D4F09-8C3D-6F43-A996-2B3DAD3D83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9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D4F09-8C3D-6F43-A996-2B3DAD3D83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2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90B18A-A0BC-44A8-B501-79CB6E7B92D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Because K+ is always leaking out and Na+ is always leaking in – you would think the concentrations would eventually even out BUT the Na-K pump transports Na out and K in to maintain concentration differences.</a:t>
            </a:r>
          </a:p>
        </p:txBody>
      </p:sp>
    </p:spTree>
    <p:extLst>
      <p:ext uri="{BB962C8B-B14F-4D97-AF65-F5344CB8AC3E}">
        <p14:creationId xmlns:p14="http://schemas.microsoft.com/office/powerpoint/2010/main" val="1610402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013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1C004E2-4EF1-5F48-BEB4-ED7F52C577A4}" type="slidenum">
              <a:rPr lang="en-US" sz="1200"/>
              <a:pPr eaLnBrk="1" hangingPunct="1"/>
              <a:t>59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68746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CC14B51-890D-C148-B6B8-2AB336F286B0}" type="slidenum">
              <a:rPr lang="en-US" sz="1200"/>
              <a:pPr eaLnBrk="1" hangingPunct="1"/>
              <a:t>60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84362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54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054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7C8B6E3-DF34-1545-85AC-BEA36D2B071B}" type="slidenum">
              <a:rPr lang="en-US" sz="1200"/>
              <a:pPr eaLnBrk="1" hangingPunct="1"/>
              <a:t>61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56947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116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EF1B193-9FD3-7849-BCC2-1EB919E866EF}" type="slidenum">
              <a:rPr lang="en-US" sz="1200"/>
              <a:pPr eaLnBrk="1" hangingPunct="1"/>
              <a:t>62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441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00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300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9B31F8D-03F0-7B4E-8741-73B6C14897F0}" type="slidenum">
              <a:rPr lang="en-US" sz="1200"/>
              <a:pPr eaLnBrk="1" hangingPunct="1"/>
              <a:t>63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0592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3568" y="2708920"/>
            <a:ext cx="7992888" cy="1470025"/>
          </a:xfrm>
        </p:spPr>
        <p:txBody>
          <a:bodyPr anchor="b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3568" y="3933056"/>
            <a:ext cx="7992888" cy="1656184"/>
          </a:xfrm>
        </p:spPr>
        <p:txBody>
          <a:bodyPr>
            <a:normAutofit/>
          </a:bodyPr>
          <a:lstStyle>
            <a:lvl1pPr marL="0" indent="0" algn="l">
              <a:buNone/>
              <a:defRPr sz="3600" b="1">
                <a:solidFill>
                  <a:srgbClr val="BBA46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Text</a:t>
            </a:r>
            <a:endParaRPr lang="en-GB" dirty="0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1560" y="5949280"/>
            <a:ext cx="2583904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>
                <a:solidFill>
                  <a:srgbClr val="BBA46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/>
              </a:rPr>
              <a:t>ulster.ac.uk</a:t>
            </a:r>
            <a:endParaRPr lang="en-GB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32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lth Sciences Faculty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D-Gibson\Desktop\Desktop Jan 2015\UU C-TRIC Lecturer\Stratified medicine course\Marketing\Feb 2015 Nigels Strat Med Photos\Abstract IMG_5635_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844142" y="-27384"/>
            <a:ext cx="5524502" cy="712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3" y="-27384"/>
            <a:ext cx="6264139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74840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005C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952128"/>
            <a:ext cx="4464496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pic>
        <p:nvPicPr>
          <p:cNvPr id="7" name="Picture 1" descr="UU Social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4464496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5733256"/>
            <a:ext cx="1309999" cy="7200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91880" y="6112231"/>
            <a:ext cx="2963214" cy="485121"/>
            <a:chOff x="6577338" y="6112231"/>
            <a:chExt cx="2963214" cy="485121"/>
          </a:xfrm>
        </p:grpSpPr>
        <p:pic>
          <p:nvPicPr>
            <p:cNvPr id="12" name="Picture 2" descr="C:\Users\D-Gibson\Pictures\logo2 copy.jpg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60232" y="6112231"/>
              <a:ext cx="1656184" cy="197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6577338" y="6237312"/>
              <a:ext cx="2963214" cy="36004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defTabSz="914400"/>
              <a:r>
                <a:rPr lang="en-GB" sz="1200" dirty="0">
                  <a:solidFill>
                    <a:srgbClr val="005C73"/>
                  </a:solidFill>
                  <a:latin typeface="Calibri"/>
                </a:rPr>
                <a:t>Research | Education | Innovation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55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Health Sciences Faculty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-Gibson\Desktop\Desktop Jan 2015\UU C-TRIC Lecturer\Stratified medicine course\Marketing\Feb 2015 Nigels Strat Med Photos\Research IMG_5544_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3187" y="-100922"/>
            <a:ext cx="4657359" cy="698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3" y="-27384"/>
            <a:ext cx="6264139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74840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005C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952128"/>
            <a:ext cx="4464496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pic>
        <p:nvPicPr>
          <p:cNvPr id="7" name="Picture 1" descr="UU Social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4464496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5733256"/>
            <a:ext cx="1309999" cy="7200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19872" y="6112231"/>
            <a:ext cx="2963214" cy="485121"/>
            <a:chOff x="6577338" y="6112231"/>
            <a:chExt cx="2963214" cy="485121"/>
          </a:xfrm>
        </p:grpSpPr>
        <p:pic>
          <p:nvPicPr>
            <p:cNvPr id="12" name="Picture 2" descr="C:\Users\D-Gibson\Pictures\logo2 copy.jpg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60232" y="6112231"/>
              <a:ext cx="1656184" cy="197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6577338" y="6237312"/>
              <a:ext cx="2963214" cy="36004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defTabSz="914400"/>
              <a:r>
                <a:rPr lang="en-GB" sz="1200" dirty="0">
                  <a:solidFill>
                    <a:srgbClr val="005C73"/>
                  </a:solidFill>
                  <a:latin typeface="Calibri"/>
                </a:rPr>
                <a:t>Research | Education | Innovation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0417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Health Sciences Faculty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-Gibson\Desktop\Desktop Jan 2015\UU C-TRIC Lecturer\Stratified medicine course\Marketing\Feb 2015 Nigels Strat Med Photos\Practical IMG_5681_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58950" y="-99392"/>
            <a:ext cx="7261921" cy="70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3" y="-27384"/>
            <a:ext cx="6264139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74840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005C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952128"/>
            <a:ext cx="4464496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pic>
        <p:nvPicPr>
          <p:cNvPr id="7" name="Picture 1" descr="UU Social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4464496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5733256"/>
            <a:ext cx="1309999" cy="7200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19872" y="6112231"/>
            <a:ext cx="2963214" cy="485121"/>
            <a:chOff x="6577338" y="6112231"/>
            <a:chExt cx="2963214" cy="485121"/>
          </a:xfrm>
        </p:grpSpPr>
        <p:pic>
          <p:nvPicPr>
            <p:cNvPr id="12" name="Picture 2" descr="C:\Users\D-Gibson\Pictures\logo2 copy.jpg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60232" y="6112231"/>
              <a:ext cx="1656184" cy="197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6577338" y="6237312"/>
              <a:ext cx="2963214" cy="36004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defTabSz="914400"/>
              <a:r>
                <a:rPr lang="en-GB" sz="1200" dirty="0">
                  <a:solidFill>
                    <a:srgbClr val="005C73"/>
                  </a:solidFill>
                  <a:latin typeface="Calibri"/>
                </a:rPr>
                <a:t>Research | Education | Innovation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2565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Health Sciences Faculty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-Gibson\Desktop\Desktop Jan 2015\UU C-TRIC Lecturer\Stratified medicine course\Marketing\Feb 2015 Nigels Strat Med Photos\Practical IMG_5683_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22370" y="-27384"/>
            <a:ext cx="5726293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3" y="-27384"/>
            <a:ext cx="6264139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74840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005C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952128"/>
            <a:ext cx="4464496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pic>
        <p:nvPicPr>
          <p:cNvPr id="7" name="Picture 1" descr="UU Social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4464496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5733256"/>
            <a:ext cx="1309999" cy="7200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19872" y="6112231"/>
            <a:ext cx="2963214" cy="485121"/>
            <a:chOff x="6577338" y="6112231"/>
            <a:chExt cx="2963214" cy="485121"/>
          </a:xfrm>
        </p:grpSpPr>
        <p:pic>
          <p:nvPicPr>
            <p:cNvPr id="12" name="Picture 2" descr="C:\Users\D-Gibson\Pictures\logo2 copy.jpg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60232" y="6112231"/>
              <a:ext cx="1656184" cy="197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6577338" y="6237312"/>
              <a:ext cx="2963214" cy="36004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defTabSz="914400"/>
              <a:r>
                <a:rPr lang="en-GB" sz="1200" dirty="0">
                  <a:solidFill>
                    <a:srgbClr val="005C73"/>
                  </a:solidFill>
                  <a:latin typeface="Calibri"/>
                </a:rPr>
                <a:t>Research | Education | Innovation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064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lth Sciences Facult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005C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5733256"/>
            <a:ext cx="1309999" cy="720000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6577338" y="6112231"/>
            <a:ext cx="2963214" cy="485121"/>
            <a:chOff x="6577338" y="6112231"/>
            <a:chExt cx="2963214" cy="485121"/>
          </a:xfrm>
        </p:grpSpPr>
        <p:pic>
          <p:nvPicPr>
            <p:cNvPr id="7" name="Picture 2" descr="C:\Users\D-Gibson\Pictures\logo2 copy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60232" y="6112231"/>
              <a:ext cx="1656184" cy="197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577338" y="6237312"/>
              <a:ext cx="2963214" cy="36004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defTabSz="914400"/>
              <a:r>
                <a:rPr lang="en-GB" sz="1200" dirty="0">
                  <a:solidFill>
                    <a:srgbClr val="005C73"/>
                  </a:solidFill>
                  <a:latin typeface="Calibri"/>
                </a:rPr>
                <a:t>Research | Education | Innovation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1358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C63823-2576-B349-9C75-779A5498051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95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orporate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861048"/>
            <a:ext cx="7772400" cy="1362075"/>
          </a:xfrm>
        </p:spPr>
        <p:txBody>
          <a:bodyPr anchor="t"/>
          <a:lstStyle>
            <a:lvl1pPr algn="l">
              <a:defRPr sz="4000" b="1" cap="none" baseline="0">
                <a:solidFill>
                  <a:srgbClr val="BBA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cap="none" baseline="0" dirty="0"/>
              <a:t>Divider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593109"/>
            <a:ext cx="77724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 Head</a:t>
            </a:r>
          </a:p>
        </p:txBody>
      </p:sp>
    </p:spTree>
    <p:extLst>
      <p:ext uri="{BB962C8B-B14F-4D97-AF65-F5344CB8AC3E}">
        <p14:creationId xmlns:p14="http://schemas.microsoft.com/office/powerpoint/2010/main" val="365851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rporate Cont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1A2A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BBA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4A4A4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2050" name="Picture 2" descr="C:\Users\MDunne\Desktop\UU Corporate 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5736199"/>
            <a:ext cx="131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060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rporate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2" y="1"/>
            <a:ext cx="6286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8" name="Picture 2" descr="C:\Users\MDunne\Desktop\UU Corporate 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5736199"/>
            <a:ext cx="131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1A2A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BBA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</p:spTree>
    <p:extLst>
      <p:ext uri="{BB962C8B-B14F-4D97-AF65-F5344CB8AC3E}">
        <p14:creationId xmlns:p14="http://schemas.microsoft.com/office/powerpoint/2010/main" val="2235687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rporat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704" y="-27385"/>
            <a:ext cx="8397146" cy="688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3" y="-27384"/>
            <a:ext cx="6264139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74840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1A2A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952128"/>
            <a:ext cx="4464496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BBA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4464496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6" name="Picture 2" descr="C:\Users\MDunne\Desktop\UU Corporate 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5736199"/>
            <a:ext cx="131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855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rporat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8" name="Picture 2" descr="C:\Users\MDunne\Desktop\UU Corporate 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5736199"/>
            <a:ext cx="131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1A2A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BBA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</p:spTree>
    <p:extLst>
      <p:ext uri="{BB962C8B-B14F-4D97-AF65-F5344CB8AC3E}">
        <p14:creationId xmlns:p14="http://schemas.microsoft.com/office/powerpoint/2010/main" val="2880080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 Sciences Faculty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3568" y="3140968"/>
            <a:ext cx="7992888" cy="1470025"/>
          </a:xfrm>
        </p:spPr>
        <p:txBody>
          <a:bodyPr anchor="b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3568" y="4437112"/>
            <a:ext cx="7992888" cy="1656184"/>
          </a:xfrm>
        </p:spPr>
        <p:txBody>
          <a:bodyPr anchor="t">
            <a:normAutofit/>
          </a:bodyPr>
          <a:lstStyle>
            <a:lvl1pPr marL="0" indent="0" algn="l">
              <a:buNone/>
              <a:defRPr sz="3600" b="1">
                <a:solidFill>
                  <a:srgbClr val="005C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Text</a:t>
            </a:r>
            <a:endParaRPr lang="en-GB" dirty="0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1560" y="5949280"/>
            <a:ext cx="2583904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>
                <a:solidFill>
                  <a:srgbClr val="BBA46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5C73"/>
                </a:solidFill>
                <a:latin typeface="Calibri"/>
              </a:rPr>
              <a:t>ulster.ac.uk</a:t>
            </a:r>
            <a:endParaRPr lang="en-GB" dirty="0">
              <a:solidFill>
                <a:srgbClr val="005C73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7338" y="6237312"/>
            <a:ext cx="2963214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defTabSz="914400"/>
            <a:r>
              <a:rPr lang="en-GB" sz="1200" dirty="0">
                <a:solidFill>
                  <a:srgbClr val="005C73"/>
                </a:solidFill>
                <a:latin typeface="Calibri"/>
              </a:rPr>
              <a:t>Research | Education | Innovation 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588224" y="5949280"/>
            <a:ext cx="2160240" cy="4320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defTabSz="914400"/>
            <a:r>
              <a:rPr lang="en-GB" sz="1600" b="1" dirty="0">
                <a:solidFill>
                  <a:srgbClr val="005C73"/>
                </a:solidFill>
                <a:latin typeface="Calibri"/>
              </a:rPr>
              <a:t>Stratified Medicine</a:t>
            </a:r>
          </a:p>
        </p:txBody>
      </p:sp>
    </p:spTree>
    <p:extLst>
      <p:ext uri="{BB962C8B-B14F-4D97-AF65-F5344CB8AC3E}">
        <p14:creationId xmlns:p14="http://schemas.microsoft.com/office/powerpoint/2010/main" val="157320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lth Sciences Faculty Title Cont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005C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5733256"/>
            <a:ext cx="1309999" cy="720000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6577338" y="6112231"/>
            <a:ext cx="2963214" cy="485121"/>
            <a:chOff x="6577338" y="6112231"/>
            <a:chExt cx="2963214" cy="485121"/>
          </a:xfrm>
        </p:grpSpPr>
        <p:pic>
          <p:nvPicPr>
            <p:cNvPr id="7" name="Picture 2" descr="C:\Users\D-Gibson\Pictures\logo2 copy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60232" y="6112231"/>
              <a:ext cx="1656184" cy="197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577338" y="6237312"/>
              <a:ext cx="2963214" cy="36004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defTabSz="914400"/>
              <a:r>
                <a:rPr lang="en-GB" sz="1200" dirty="0">
                  <a:solidFill>
                    <a:srgbClr val="005C73"/>
                  </a:solidFill>
                  <a:latin typeface="Calibri"/>
                </a:rPr>
                <a:t>Research | Education | Innovation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7538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lth Sciences Faculty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2" y="1"/>
            <a:ext cx="6286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005C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5733256"/>
            <a:ext cx="1309999" cy="720000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6577338" y="6112231"/>
            <a:ext cx="2963214" cy="485121"/>
            <a:chOff x="6577338" y="6112231"/>
            <a:chExt cx="2963214" cy="485121"/>
          </a:xfrm>
        </p:grpSpPr>
        <p:pic>
          <p:nvPicPr>
            <p:cNvPr id="9" name="Picture 2" descr="C:\Users\D-Gibson\Pictures\logo2 copy.jp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60232" y="6112231"/>
              <a:ext cx="1656184" cy="197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577338" y="6237312"/>
              <a:ext cx="2963214" cy="36004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defTabSz="914400"/>
              <a:r>
                <a:rPr lang="en-GB" sz="1200" dirty="0">
                  <a:solidFill>
                    <a:srgbClr val="005C73"/>
                  </a:solidFill>
                  <a:latin typeface="Calibri"/>
                </a:rPr>
                <a:t>Research | Education | Innovation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9738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89C6AE1-2333-4445-AAE9-F4505DEEB201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22/10/2021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67D5DD6A-4F4B-48C0-931C-A060E8E98EED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61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%0D14-01ac_1.jpg%20%20%20%20%20%20%20%20%20%20%20%20%20%20%20%20%20%20%20%20%20%20%20%20%20%20%20%20%20%20%20%20%20%20%20%20%20%20%20%20%20%20%20%20%20%20%20%20%20%200001C664%0CMacintosh%20HD%20%20%20%20%20%20%20%20%20%20%20%20%20%20%20%20%20%20%20BA03BFAA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youtube.com/watch?v=FEHNIELPb0s" TargetMode="Externa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qS83wD29PY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://www.google.co.uk/url?sa=i&amp;rct=j&amp;q=&amp;esrc=s&amp;frm=1&amp;source=images&amp;cd=&amp;cad=rja&amp;docid=zixr6N4QmiDg9M&amp;tbnid=g9mhmbgIA-6YpM:&amp;ved=0CAUQjRw&amp;url=http://multiple-sclerosis-research.blogspot.com/2013/01/imaging-myelin.html&amp;ei=G4ktUqTXHYvI0wWkvIGACQ&amp;bvm=bv.51773540,d.d2k&amp;psig=AFQjCNENR-D65tgaEaORiSKTv6UZFuHaNQ&amp;ust=1378802297074924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jpeg"/><Relationship Id="rId4" Type="http://schemas.openxmlformats.org/officeDocument/2006/relationships/hyperlink" Target="http://www.google.co.uk/url?sa=i&amp;rct=j&amp;q=&amp;esrc=s&amp;frm=1&amp;source=images&amp;cd=&amp;cad=rja&amp;docid=cRjt8gOz5B96RM&amp;tbnid=r-N75TuF53UJ9M:&amp;ved=0CAUQjRw&amp;url=http://www.valuemd.com/anatomy/36280-clover-multiple-sclerosis.html&amp;ei=7IktUrKeD-qh0QWm2oCQDQ&amp;bvm=bv.51773540,d.d2k&amp;psig=AFQjCNEBwvXC4MMCHGEuiM7uvoPu2TV_Vw&amp;ust=1378802464328352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://www.google.co.uk/url?sa=i&amp;rct=j&amp;q=&amp;esrc=s&amp;frm=1&amp;source=images&amp;cd=&amp;cad=rja&amp;docid=u8CcHBtOmqenNM&amp;tbnid=ZiygAJf10NmAAM:&amp;ved=0CAUQjRw&amp;url=http://www.medindia.net/patients/patientinfo/infographics-on-Multiple-sclerosis.htm&amp;ei=W4stUt3iGoWc0QW5yIGwCw&amp;bvm=bv.51773540,d.d2k&amp;psig=AFQjCNFJT77Gbz3vYkeKi4t4pdAsN6lrcg&amp;ust=1378802841774014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1.png"/><Relationship Id="rId4" Type="http://schemas.openxmlformats.org/officeDocument/2006/relationships/hyperlink" Target="http://www.google.co.uk/url?sa=i&amp;rct=j&amp;q=&amp;esrc=s&amp;frm=1&amp;source=images&amp;cd=&amp;cad=rja&amp;docid=yMAAUYDxKCBhQM&amp;tbnid=l7K8avRpHLLCAM:&amp;ved=0CAUQjRw&amp;url=http://thecannabisgeek.com/clark-french-on-multiple-sclerosis-cannabis-and-uk-revolution/&amp;ei=OYwtUvSFEIOL0AWMp4GwCQ&amp;bvm=bv.51773540,d.d2k&amp;psig=AFQjCNFJT77Gbz3vYkeKi4t4pdAsN6lrcg&amp;ust=1378802841774014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owH0kb7n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qS83wD29PY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98226" y="185312"/>
            <a:ext cx="8633610" cy="750953"/>
          </a:xfrm>
          <a:prstGeom prst="rect">
            <a:avLst/>
          </a:prstGeom>
          <a:ln w="25400" cap="flat" cmpd="sng" algn="ctr">
            <a:solidFill>
              <a:schemeClr val="tx2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ISRC-CN</a:t>
            </a:r>
            <a:r>
              <a:rPr lang="en-GB" baseline="30000" dirty="0"/>
              <a:t>3 </a:t>
            </a:r>
            <a:r>
              <a:rPr lang="en-GB" dirty="0"/>
              <a:t>Autumn School 2021 </a:t>
            </a:r>
          </a:p>
          <a:p>
            <a:pPr algn="ctr"/>
            <a:endParaRPr lang="en-GB" sz="2800" dirty="0">
              <a:latin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1119753" y="2196299"/>
            <a:ext cx="7190556" cy="1800200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/>
          <a:p>
            <a:pPr algn="ctr"/>
            <a:endParaRPr lang="en-GB" sz="3500" dirty="0">
              <a:solidFill>
                <a:srgbClr val="005C73"/>
              </a:solidFill>
              <a:latin typeface="+mn-lt"/>
            </a:endParaRPr>
          </a:p>
          <a:p>
            <a:pPr algn="ctr"/>
            <a:endParaRPr lang="en-GB" sz="3500" dirty="0">
              <a:solidFill>
                <a:srgbClr val="005C73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56731" y="4649300"/>
            <a:ext cx="4132230" cy="110799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14400"/>
            <a:r>
              <a:rPr lang="en-GB" sz="2200" b="1" dirty="0">
                <a:solidFill>
                  <a:srgbClr val="1F497D"/>
                </a:solidFill>
                <a:latin typeface="Calibri"/>
              </a:rPr>
              <a:t>Dr Elaine Murray	</a:t>
            </a:r>
          </a:p>
          <a:p>
            <a:pPr defTabSz="914400"/>
            <a:r>
              <a:rPr lang="en-GB" sz="2200" b="1" dirty="0">
                <a:solidFill>
                  <a:srgbClr val="1F497D"/>
                </a:solidFill>
                <a:latin typeface="Calibri"/>
              </a:rPr>
              <a:t>NI Centre for Stratified Medicine</a:t>
            </a:r>
          </a:p>
          <a:p>
            <a:pPr defTabSz="914400"/>
            <a:r>
              <a:rPr lang="en-GB" sz="2200" b="1" dirty="0">
                <a:solidFill>
                  <a:srgbClr val="1F497D"/>
                </a:solidFill>
                <a:latin typeface="Calibri"/>
              </a:rPr>
              <a:t>e.murray@ulster.ac.uk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7910" y="2017932"/>
            <a:ext cx="5626164" cy="146042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1793" y="1309294"/>
            <a:ext cx="7792457" cy="1657396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endParaRPr lang="en-US" sz="1200" b="1" dirty="0">
              <a:solidFill>
                <a:schemeClr val="tx2"/>
              </a:solidFill>
            </a:endParaRPr>
          </a:p>
          <a:p>
            <a:pPr algn="ctr"/>
            <a:r>
              <a:rPr lang="en-US" sz="3200" b="1" dirty="0">
                <a:solidFill>
                  <a:schemeClr val="tx2"/>
                </a:solidFill>
              </a:rPr>
              <a:t>Introductory Neuroscience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291" y="3619490"/>
            <a:ext cx="2614805" cy="2387996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0355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9317" y="1058470"/>
            <a:ext cx="5485959" cy="560988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632523"/>
                </a:solidFill>
              </a:rPr>
              <a:t>Spinal nerves (mixed nerves) </a:t>
            </a:r>
            <a:r>
              <a:rPr lang="en-US" sz="2000" b="1" dirty="0">
                <a:solidFill>
                  <a:srgbClr val="254061"/>
                </a:solidFill>
              </a:rPr>
              <a:t>- consist of many neurons some of which carry sensory information and some carry motor information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Sensory afferents </a:t>
            </a:r>
            <a:r>
              <a:rPr lang="en-US" sz="2000" b="1" dirty="0">
                <a:solidFill>
                  <a:srgbClr val="254061"/>
                </a:solidFill>
              </a:rPr>
              <a:t>– neurons that carry sensory information from the surface of the body and from muscles into the spinal cord; cell bodies in dorsal root ganglia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4F81BD"/>
                </a:solidFill>
              </a:rPr>
              <a:t>Motor </a:t>
            </a:r>
            <a:r>
              <a:rPr lang="en-US" sz="2000" b="1" dirty="0" err="1">
                <a:solidFill>
                  <a:srgbClr val="4F81BD"/>
                </a:solidFill>
              </a:rPr>
              <a:t>efferents</a:t>
            </a:r>
            <a:r>
              <a:rPr lang="en-US" sz="2000" b="1" dirty="0">
                <a:solidFill>
                  <a:srgbClr val="4F81BD"/>
                </a:solidFill>
              </a:rPr>
              <a:t> </a:t>
            </a:r>
            <a:r>
              <a:rPr lang="en-US" sz="2000" b="1" dirty="0">
                <a:solidFill>
                  <a:srgbClr val="254061"/>
                </a:solidFill>
              </a:rPr>
              <a:t>– neurons responsible for voluntary movements; begin in the spinal cord and end in ventral horn of spinal cord and end on skeletal muscles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632523"/>
                </a:solidFill>
              </a:rPr>
              <a:t>Cranial nerves </a:t>
            </a:r>
            <a:r>
              <a:rPr lang="en-US" sz="2000" b="1" dirty="0">
                <a:solidFill>
                  <a:srgbClr val="254061"/>
                </a:solidFill>
              </a:rPr>
              <a:t>– provide functions similar to spinal nerves but primarily serve the head and neck. Not all mixed nerves; several have only motor </a:t>
            </a:r>
            <a:r>
              <a:rPr lang="en-US" sz="2000" b="1" dirty="0" err="1">
                <a:solidFill>
                  <a:srgbClr val="254061"/>
                </a:solidFill>
              </a:rPr>
              <a:t>ot</a:t>
            </a:r>
            <a:r>
              <a:rPr lang="en-US" sz="2000" b="1" dirty="0">
                <a:solidFill>
                  <a:srgbClr val="254061"/>
                </a:solidFill>
              </a:rPr>
              <a:t> sensory function</a:t>
            </a:r>
          </a:p>
          <a:p>
            <a:pPr marL="342900" indent="-342900">
              <a:buFont typeface="Arial"/>
              <a:buChar char="•"/>
            </a:pPr>
            <a:endParaRPr lang="en-US" b="1" dirty="0">
              <a:solidFill>
                <a:srgbClr val="25406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b="1" dirty="0">
              <a:solidFill>
                <a:srgbClr val="254061"/>
              </a:solidFill>
            </a:endParaRPr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229317" y="274638"/>
            <a:ext cx="5485959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Somatic Nervous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227" y="317541"/>
            <a:ext cx="2998760" cy="6350815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4454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987904"/>
            <a:ext cx="8475804" cy="548640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254061"/>
                </a:solidFill>
                <a:latin typeface="+mj-lt"/>
              </a:rPr>
              <a:t>Autonomic nervous system regulate the internal environment smooth muscles and glands such as:</a:t>
            </a:r>
          </a:p>
          <a:p>
            <a:pPr marL="1485900" lvl="2" indent="-342900">
              <a:buFont typeface="Wingdings" charset="2"/>
              <a:buChar char="§"/>
            </a:pPr>
            <a:r>
              <a:rPr lang="en-US" sz="2400" b="1" dirty="0">
                <a:solidFill>
                  <a:schemeClr val="accent1"/>
                </a:solidFill>
                <a:latin typeface="+mj-lt"/>
                <a:cs typeface="Arial"/>
              </a:rPr>
              <a:t>Intestine</a:t>
            </a:r>
          </a:p>
          <a:p>
            <a:pPr marL="1485900" lvl="2" indent="-342900">
              <a:buFont typeface="Wingdings" charset="2"/>
              <a:buChar char="§"/>
            </a:pPr>
            <a:r>
              <a:rPr lang="en-US" sz="2400" b="1" dirty="0">
                <a:solidFill>
                  <a:schemeClr val="accent1"/>
                </a:solidFill>
                <a:latin typeface="+mj-lt"/>
                <a:cs typeface="Arial"/>
              </a:rPr>
              <a:t>Urinary bladder</a:t>
            </a:r>
          </a:p>
          <a:p>
            <a:pPr marL="1485900" lvl="2" indent="-342900">
              <a:buFont typeface="Wingdings" charset="2"/>
              <a:buChar char="§"/>
            </a:pPr>
            <a:r>
              <a:rPr lang="en-US" sz="2400" b="1" dirty="0">
                <a:solidFill>
                  <a:schemeClr val="accent1"/>
                </a:solidFill>
                <a:latin typeface="+mj-lt"/>
                <a:cs typeface="Arial"/>
              </a:rPr>
              <a:t>Cardiac muscle</a:t>
            </a:r>
          </a:p>
          <a:p>
            <a:pPr marL="1485900" lvl="2" indent="-342900">
              <a:buFont typeface="Wingdings" charset="2"/>
              <a:buChar char="§"/>
            </a:pPr>
            <a:r>
              <a:rPr lang="en-US" sz="2400" b="1" dirty="0">
                <a:solidFill>
                  <a:schemeClr val="accent1"/>
                </a:solidFill>
                <a:latin typeface="+mj-lt"/>
                <a:cs typeface="Arial"/>
              </a:rPr>
              <a:t>Adrenal and salivary glands</a:t>
            </a:r>
            <a:endParaRPr lang="en-US" sz="2400" b="1" dirty="0">
              <a:solidFill>
                <a:srgbClr val="254061"/>
              </a:solidFill>
              <a:latin typeface="+mj-lt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254061"/>
                </a:solidFill>
                <a:latin typeface="+mj-lt"/>
              </a:rPr>
              <a:t>The purpose of the ANS is to control important bodily functions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254061"/>
                </a:solidFill>
                <a:latin typeface="+mj-lt"/>
              </a:rPr>
              <a:t>Divided into sympathetic and parasympathetic divisions whose functions generally work in opposition to one another</a:t>
            </a:r>
          </a:p>
          <a:p>
            <a:pPr marL="342900" indent="-342900">
              <a:buFont typeface="Arial"/>
              <a:buChar char="•"/>
            </a:pPr>
            <a:r>
              <a:rPr lang="en-US" b="1" i="1" u="sng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Sympathetic nervous system </a:t>
            </a:r>
            <a:r>
              <a:rPr lang="en-US" b="1" dirty="0">
                <a:solidFill>
                  <a:srgbClr val="254061"/>
                </a:solidFill>
                <a:latin typeface="+mj-lt"/>
              </a:rPr>
              <a:t>(‘fight or flight’) – predominates when energy expenditure is necessary e.g. during times of stress, excitement or exertion</a:t>
            </a:r>
            <a:endParaRPr lang="en-US" b="1" u="sng" dirty="0">
              <a:solidFill>
                <a:srgbClr val="632523"/>
              </a:solidFill>
              <a:latin typeface="+mj-lt"/>
            </a:endParaRPr>
          </a:p>
          <a:p>
            <a:pPr marL="342900" indent="-342900">
              <a:buFont typeface="Arial"/>
              <a:buChar char="•"/>
            </a:pPr>
            <a:r>
              <a:rPr lang="en-US" b="1" i="1" u="sng" dirty="0">
                <a:solidFill>
                  <a:srgbClr val="632523"/>
                </a:solidFill>
                <a:latin typeface="+mj-lt"/>
              </a:rPr>
              <a:t>Parasympathetic nervous system </a:t>
            </a:r>
            <a:r>
              <a:rPr lang="en-US" b="1" i="1" u="sng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(‘rest and digest’) </a:t>
            </a:r>
            <a:r>
              <a:rPr lang="en-US" b="1" dirty="0">
                <a:solidFill>
                  <a:srgbClr val="254061"/>
                </a:solidFill>
                <a:latin typeface="+mj-lt"/>
              </a:rPr>
              <a:t>– predominates when energy can be conserved and stored for later use</a:t>
            </a:r>
          </a:p>
          <a:p>
            <a:pPr lvl="1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6457578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Autonomic Nervous System</a:t>
            </a:r>
          </a:p>
        </p:txBody>
      </p:sp>
    </p:spTree>
    <p:extLst>
      <p:ext uri="{BB962C8B-B14F-4D97-AF65-F5344CB8AC3E}">
        <p14:creationId xmlns:p14="http://schemas.microsoft.com/office/powerpoint/2010/main" val="2961805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280800" y="168792"/>
            <a:ext cx="6457578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Autonomic Nervous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530"/>
          <a:stretch/>
        </p:blipFill>
        <p:spPr>
          <a:xfrm>
            <a:off x="351360" y="924917"/>
            <a:ext cx="8556710" cy="5671623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963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929" y="186433"/>
            <a:ext cx="5557951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Central Nervous System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32" r="-437"/>
          <a:stretch/>
        </p:blipFill>
        <p:spPr>
          <a:xfrm>
            <a:off x="176396" y="934982"/>
            <a:ext cx="8590554" cy="5556964"/>
          </a:xfr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210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01" y="168790"/>
            <a:ext cx="8592851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dirty="0"/>
              <a:t>Divisions of the Central Nervous System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543" b="5992"/>
          <a:stretch/>
        </p:blipFill>
        <p:spPr>
          <a:xfrm>
            <a:off x="174102" y="882058"/>
            <a:ext cx="8592851" cy="5680452"/>
          </a:xfrm>
          <a:ln>
            <a:solidFill>
              <a:srgbClr val="254061"/>
            </a:solidFill>
          </a:ln>
        </p:spPr>
      </p:pic>
    </p:spTree>
    <p:extLst>
      <p:ext uri="{BB962C8B-B14F-4D97-AF65-F5344CB8AC3E}">
        <p14:creationId xmlns:p14="http://schemas.microsoft.com/office/powerpoint/2010/main" val="378813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709" t="60799" b="2233"/>
          <a:stretch/>
        </p:blipFill>
        <p:spPr>
          <a:xfrm>
            <a:off x="265824" y="1129035"/>
            <a:ext cx="8606965" cy="4322084"/>
          </a:xfrm>
          <a:prstGeom prst="rect">
            <a:avLst/>
          </a:prstGeom>
          <a:ln w="38100" cap="sq">
            <a:solidFill>
              <a:srgbClr val="25406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442224" y="327561"/>
            <a:ext cx="8219256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Divisions of the Central Nervous System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6857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522" b="522"/>
          <a:stretch>
            <a:fillRect/>
          </a:stretch>
        </p:blipFill>
        <p:spPr>
          <a:xfrm>
            <a:off x="209550" y="876638"/>
            <a:ext cx="8593138" cy="566896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09381" y="168790"/>
            <a:ext cx="8592851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Divisions of the Central Nervous System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00140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65491994"/>
              </p:ext>
            </p:extLst>
          </p:nvPr>
        </p:nvGraphicFramePr>
        <p:xfrm>
          <a:off x="306554" y="120682"/>
          <a:ext cx="8612159" cy="661142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90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6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r>
                        <a:rPr lang="en-US" sz="1600" dirty="0"/>
                        <a:t>CNS</a:t>
                      </a:r>
                      <a:r>
                        <a:rPr lang="en-US" sz="1600" baseline="0" dirty="0"/>
                        <a:t> Division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Key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Structures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Function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566">
                <a:tc row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254061"/>
                          </a:solidFill>
                        </a:rPr>
                        <a:t>Telencephalon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254061"/>
                          </a:solidFill>
                        </a:rPr>
                        <a:t>Cerebral Cortex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="1" dirty="0">
                          <a:solidFill>
                            <a:srgbClr val="254061"/>
                          </a:solidFill>
                        </a:rPr>
                        <a:t>Cerebral</a:t>
                      </a:r>
                      <a:r>
                        <a:rPr lang="en-US" sz="1600" b="1" baseline="0" dirty="0">
                          <a:solidFill>
                            <a:srgbClr val="254061"/>
                          </a:solidFill>
                        </a:rPr>
                        <a:t> hemispheres</a:t>
                      </a:r>
                      <a:endParaRPr lang="en-US" sz="1600" b="1" dirty="0">
                        <a:solidFill>
                          <a:srgbClr val="25406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254061"/>
                          </a:solidFill>
                        </a:rPr>
                        <a:t>Higher brain function such as thought and action.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9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254061"/>
                          </a:solidFill>
                        </a:rPr>
                        <a:t>Limbic System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="1" dirty="0">
                          <a:solidFill>
                            <a:srgbClr val="254061"/>
                          </a:solidFill>
                        </a:rPr>
                        <a:t>Hippocampus</a:t>
                      </a:r>
                      <a:r>
                        <a:rPr lang="en-US" sz="1600" b="1" baseline="0" dirty="0">
                          <a:solidFill>
                            <a:srgbClr val="254061"/>
                          </a:solidFill>
                        </a:rPr>
                        <a:t>, amygdala</a:t>
                      </a:r>
                      <a:r>
                        <a:rPr lang="en-US" sz="1600" b="1" dirty="0">
                          <a:solidFill>
                            <a:srgbClr val="25406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="1" dirty="0">
                          <a:solidFill>
                            <a:srgbClr val="254061"/>
                          </a:solidFill>
                        </a:rPr>
                        <a:t>Integration of emotional</a:t>
                      </a:r>
                      <a:r>
                        <a:rPr lang="en-US" sz="1600" b="1" baseline="0" dirty="0">
                          <a:solidFill>
                            <a:srgbClr val="254061"/>
                          </a:solidFill>
                        </a:rPr>
                        <a:t> responses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="1" baseline="0" dirty="0">
                          <a:solidFill>
                            <a:srgbClr val="254061"/>
                          </a:solidFill>
                        </a:rPr>
                        <a:t>Regulation of motivated </a:t>
                      </a:r>
                      <a:r>
                        <a:rPr lang="en-US" sz="1600" b="1" baseline="0" dirty="0" err="1">
                          <a:solidFill>
                            <a:srgbClr val="254061"/>
                          </a:solidFill>
                        </a:rPr>
                        <a:t>behaviour</a:t>
                      </a:r>
                      <a:endParaRPr lang="en-US" sz="1600" b="1" baseline="0" dirty="0">
                        <a:solidFill>
                          <a:srgbClr val="254061"/>
                        </a:solidFill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="1" baseline="0" dirty="0">
                          <a:solidFill>
                            <a:srgbClr val="254061"/>
                          </a:solidFill>
                        </a:rPr>
                        <a:t>Learning and memory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59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254061"/>
                          </a:solidFill>
                        </a:rPr>
                        <a:t>Basal</a:t>
                      </a:r>
                      <a:r>
                        <a:rPr lang="en-US" sz="1600" b="1" baseline="0" dirty="0">
                          <a:solidFill>
                            <a:srgbClr val="254061"/>
                          </a:solidFill>
                        </a:rPr>
                        <a:t> Ganglia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254061"/>
                          </a:solidFill>
                        </a:rPr>
                        <a:t>Caudate</a:t>
                      </a:r>
                      <a:r>
                        <a:rPr lang="en-US" sz="1600" b="1" baseline="0" dirty="0">
                          <a:solidFill>
                            <a:srgbClr val="254061"/>
                          </a:solidFill>
                        </a:rPr>
                        <a:t>, putamen, </a:t>
                      </a:r>
                      <a:r>
                        <a:rPr lang="en-US" sz="1600" b="1" baseline="0" dirty="0" err="1">
                          <a:solidFill>
                            <a:srgbClr val="254061"/>
                          </a:solidFill>
                        </a:rPr>
                        <a:t>globus</a:t>
                      </a:r>
                      <a:r>
                        <a:rPr lang="en-US" sz="1600" b="1" baseline="0" dirty="0">
                          <a:solidFill>
                            <a:srgbClr val="254061"/>
                          </a:solidFill>
                        </a:rPr>
                        <a:t> </a:t>
                      </a:r>
                      <a:r>
                        <a:rPr lang="en-US" sz="1600" b="1" baseline="0" dirty="0" err="1">
                          <a:solidFill>
                            <a:srgbClr val="254061"/>
                          </a:solidFill>
                        </a:rPr>
                        <a:t>pallidus</a:t>
                      </a:r>
                      <a:endParaRPr lang="en-US" sz="1600" b="1" baseline="0" dirty="0">
                        <a:solidFill>
                          <a:srgbClr val="25406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="1" baseline="0" dirty="0">
                          <a:solidFill>
                            <a:srgbClr val="254061"/>
                          </a:solidFill>
                        </a:rPr>
                        <a:t>Motor control</a:t>
                      </a:r>
                      <a:endParaRPr lang="en-US" sz="1600" b="1" dirty="0">
                        <a:solidFill>
                          <a:srgbClr val="25406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737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254061"/>
                          </a:solidFill>
                        </a:rPr>
                        <a:t>Diencephalon</a:t>
                      </a:r>
                    </a:p>
                    <a:p>
                      <a:pPr algn="ctr"/>
                      <a:endParaRPr lang="en-US" sz="1800" b="1" dirty="0">
                        <a:solidFill>
                          <a:srgbClr val="25406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254061"/>
                          </a:solidFill>
                        </a:rPr>
                        <a:t>Thalamus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="1" dirty="0">
                          <a:solidFill>
                            <a:srgbClr val="254061"/>
                          </a:solidFill>
                        </a:rPr>
                        <a:t>Relays information</a:t>
                      </a:r>
                      <a:r>
                        <a:rPr lang="en-US" sz="1600" b="1" baseline="0" dirty="0">
                          <a:solidFill>
                            <a:srgbClr val="254061"/>
                          </a:solidFill>
                        </a:rPr>
                        <a:t> to cortex</a:t>
                      </a:r>
                      <a:endParaRPr lang="en-US" sz="1600" b="1" dirty="0">
                        <a:solidFill>
                          <a:srgbClr val="25406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52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254061"/>
                          </a:solidFill>
                        </a:rPr>
                        <a:t>Hypothalamus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="1" dirty="0">
                          <a:solidFill>
                            <a:srgbClr val="254061"/>
                          </a:solidFill>
                        </a:rPr>
                        <a:t>Maintenance</a:t>
                      </a:r>
                      <a:r>
                        <a:rPr lang="en-US" sz="1600" b="1" baseline="0" dirty="0">
                          <a:solidFill>
                            <a:srgbClr val="254061"/>
                          </a:solidFill>
                        </a:rPr>
                        <a:t> of homeostasis of of physiological functions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="1" baseline="0" dirty="0">
                          <a:solidFill>
                            <a:srgbClr val="254061"/>
                          </a:solidFill>
                        </a:rPr>
                        <a:t>Modulation of motivated </a:t>
                      </a:r>
                      <a:r>
                        <a:rPr lang="en-US" sz="1600" b="1" baseline="0" dirty="0" err="1">
                          <a:solidFill>
                            <a:srgbClr val="254061"/>
                          </a:solidFill>
                        </a:rPr>
                        <a:t>behaviours</a:t>
                      </a:r>
                      <a:endParaRPr lang="en-US" sz="1600" b="1" dirty="0">
                        <a:solidFill>
                          <a:srgbClr val="25406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961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254061"/>
                          </a:solidFill>
                        </a:rPr>
                        <a:t>Mesencephalon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254061"/>
                          </a:solidFill>
                        </a:rPr>
                        <a:t>Midbrain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Contains nuclei that control </a:t>
                      </a:r>
                      <a:r>
                        <a:rPr lang="en-GB" sz="1600" b="1" i="0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motor movement</a:t>
                      </a:r>
                      <a:r>
                        <a:rPr lang="en-GB" sz="1600" b="0" i="0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particularly movements of the eye, and in auditory and visual </a:t>
                      </a:r>
                      <a:r>
                        <a:rPr lang="en-GB" sz="1600" b="1" i="0" u="none" strike="noStrike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processing</a:t>
                      </a:r>
                      <a:endParaRPr lang="en-US" sz="1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737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254061"/>
                          </a:solidFill>
                        </a:rPr>
                        <a:t>Metencephalon</a:t>
                      </a:r>
                      <a:endParaRPr lang="en-US" sz="1800" b="1" dirty="0">
                        <a:solidFill>
                          <a:srgbClr val="25406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254061"/>
                          </a:solidFill>
                        </a:rPr>
                        <a:t>Pons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254061"/>
                          </a:solidFill>
                        </a:rPr>
                        <a:t>Motor control and sensory analysis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23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254061"/>
                          </a:solidFill>
                        </a:rPr>
                        <a:t>Cerebellum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="1" kern="1200" dirty="0">
                          <a:solidFill>
                            <a:srgbClr val="254061"/>
                          </a:solidFill>
                          <a:latin typeface="+mn-lt"/>
                          <a:ea typeface="+mn-ea"/>
                          <a:cs typeface="+mn-cs"/>
                        </a:rPr>
                        <a:t>Regulation and coordination of movement, posture, and balance</a:t>
                      </a:r>
                      <a:endParaRPr lang="en-US" sz="1600" b="1" dirty="0">
                        <a:solidFill>
                          <a:srgbClr val="25406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44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254061"/>
                          </a:solidFill>
                        </a:rPr>
                        <a:t>Myelencephalon</a:t>
                      </a:r>
                      <a:endParaRPr lang="en-US" sz="1800" b="1" dirty="0">
                        <a:solidFill>
                          <a:srgbClr val="25406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254061"/>
                          </a:solidFill>
                        </a:rPr>
                        <a:t>Medulla</a:t>
                      </a:r>
                      <a:r>
                        <a:rPr lang="en-US" sz="1600" b="1" baseline="0" dirty="0">
                          <a:solidFill>
                            <a:srgbClr val="254061"/>
                          </a:solidFill>
                        </a:rPr>
                        <a:t> </a:t>
                      </a:r>
                      <a:endParaRPr lang="en-US" sz="1600" b="1" dirty="0">
                        <a:solidFill>
                          <a:srgbClr val="25406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254061"/>
                          </a:solidFill>
                        </a:rPr>
                        <a:t>Maintaining vital body functions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45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69914" y="384048"/>
            <a:ext cx="5088467" cy="6293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External surface of the brain</a:t>
            </a:r>
            <a:endParaRPr lang="en-US" sz="28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5"/>
          <a:stretch/>
        </p:blipFill>
        <p:spPr bwMode="auto">
          <a:xfrm>
            <a:off x="381762" y="1347682"/>
            <a:ext cx="8643938" cy="51262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064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45530" y="187700"/>
            <a:ext cx="5088467" cy="6293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External surface of the brain</a:t>
            </a:r>
            <a:endParaRPr lang="en-US" sz="28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30" y="946150"/>
            <a:ext cx="8644470" cy="571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0161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691467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Lecture Outline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1830" y="1176975"/>
            <a:ext cx="8430964" cy="53002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endParaRPr lang="en-US" sz="32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Structure of the nervous system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Functional overview of the </a:t>
            </a:r>
          </a:p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     Central Nervous System</a:t>
            </a:r>
          </a:p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3. Neuronal </a:t>
            </a: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Signalling</a:t>
            </a:r>
            <a:endParaRPr lang="en-US" sz="32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4. Synaptic Transmission </a:t>
            </a:r>
          </a:p>
          <a:p>
            <a:endParaRPr lang="en-US" sz="28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727" r="290"/>
          <a:stretch/>
        </p:blipFill>
        <p:spPr>
          <a:xfrm>
            <a:off x="6316196" y="1747846"/>
            <a:ext cx="2245921" cy="1677127"/>
          </a:xfrm>
          <a:ln>
            <a:solidFill>
              <a:srgbClr val="25406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353" y="3995844"/>
            <a:ext cx="2217615" cy="1861848"/>
          </a:xfrm>
          <a:prstGeom prst="rect">
            <a:avLst/>
          </a:prstGeom>
          <a:ln>
            <a:solidFill>
              <a:srgbClr val="254061"/>
            </a:solidFill>
          </a:ln>
        </p:spPr>
      </p:pic>
    </p:spTree>
    <p:extLst>
      <p:ext uri="{BB962C8B-B14F-4D97-AF65-F5344CB8AC3E}">
        <p14:creationId xmlns:p14="http://schemas.microsoft.com/office/powerpoint/2010/main" val="2891038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 descr="&#10;14-01ac_1.jpg                                                  0001C664Macintosh HD                   BA03BFAA:"/>
          <p:cNvPicPr preferRelativeResize="0"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1" y="1015998"/>
            <a:ext cx="8907462" cy="55244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1872" y="166533"/>
            <a:ext cx="5309128" cy="62933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External surface of the brain</a:t>
            </a:r>
          </a:p>
        </p:txBody>
      </p:sp>
    </p:spTree>
    <p:extLst>
      <p:ext uri="{BB962C8B-B14F-4D97-AF65-F5344CB8AC3E}">
        <p14:creationId xmlns:p14="http://schemas.microsoft.com/office/powerpoint/2010/main" val="3037925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4" y="166533"/>
            <a:ext cx="5088467" cy="62933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External surface of the brain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9583" b="5817"/>
          <a:stretch/>
        </p:blipFill>
        <p:spPr>
          <a:xfrm>
            <a:off x="275167" y="945260"/>
            <a:ext cx="8635999" cy="5722239"/>
          </a:xfrm>
          <a:ln>
            <a:solidFill>
              <a:srgbClr val="254061"/>
            </a:solidFill>
          </a:ln>
        </p:spPr>
      </p:pic>
    </p:spTree>
    <p:extLst>
      <p:ext uri="{BB962C8B-B14F-4D97-AF65-F5344CB8AC3E}">
        <p14:creationId xmlns:p14="http://schemas.microsoft.com/office/powerpoint/2010/main" val="2212715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39633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Cerebral Cortex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64167"/>
            <a:ext cx="8280920" cy="43530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254061"/>
                </a:solidFill>
              </a:rPr>
              <a:t>Cerebral cortex – two </a:t>
            </a:r>
            <a:r>
              <a:rPr lang="en-US" b="1" i="1" dirty="0">
                <a:solidFill>
                  <a:srgbClr val="4F81BD"/>
                </a:solidFill>
              </a:rPr>
              <a:t>hemispheres</a:t>
            </a:r>
            <a:r>
              <a:rPr lang="en-US" b="1" dirty="0">
                <a:solidFill>
                  <a:srgbClr val="254061"/>
                </a:solidFill>
              </a:rPr>
              <a:t> connected by the </a:t>
            </a:r>
            <a:r>
              <a:rPr lang="en-US" b="1" i="1" dirty="0">
                <a:solidFill>
                  <a:srgbClr val="4F81BD"/>
                </a:solidFill>
              </a:rPr>
              <a:t>corpus callosum</a:t>
            </a:r>
          </a:p>
          <a:p>
            <a:endParaRPr lang="en-US" sz="1700" b="1" dirty="0">
              <a:solidFill>
                <a:srgbClr val="254061"/>
              </a:solidFill>
            </a:endParaRPr>
          </a:p>
          <a:p>
            <a:r>
              <a:rPr lang="en-US" b="1" dirty="0">
                <a:solidFill>
                  <a:srgbClr val="254061"/>
                </a:solidFill>
              </a:rPr>
              <a:t>Divided into four lobes based on function:</a:t>
            </a:r>
          </a:p>
          <a:p>
            <a:pPr marL="457200" indent="-457200">
              <a:buAutoNum type="arabicPeriod"/>
            </a:pPr>
            <a:r>
              <a:rPr lang="en-US" b="1" i="1" u="sng" dirty="0">
                <a:solidFill>
                  <a:schemeClr val="accent1"/>
                </a:solidFill>
              </a:rPr>
              <a:t>Frontal lobe </a:t>
            </a:r>
            <a:r>
              <a:rPr lang="en-US" b="1" dirty="0">
                <a:solidFill>
                  <a:srgbClr val="254061"/>
                </a:solidFill>
              </a:rPr>
              <a:t>- associated with reasoning, planning, parts of speech, movement, emotions, and problem solving</a:t>
            </a:r>
          </a:p>
          <a:p>
            <a:pPr marL="457200" indent="-457200">
              <a:buAutoNum type="arabicPeriod"/>
            </a:pPr>
            <a:r>
              <a:rPr lang="en-US" b="1" i="1" u="sng" dirty="0">
                <a:solidFill>
                  <a:srgbClr val="4F81BD"/>
                </a:solidFill>
              </a:rPr>
              <a:t>Parietal lobe </a:t>
            </a:r>
            <a:r>
              <a:rPr lang="en-US" b="1" dirty="0">
                <a:solidFill>
                  <a:srgbClr val="254061"/>
                </a:solidFill>
              </a:rPr>
              <a:t>- associated with movement, orientation, recognition, perception of stimuli</a:t>
            </a:r>
          </a:p>
          <a:p>
            <a:pPr marL="457200" indent="-457200">
              <a:buAutoNum type="arabicPeriod"/>
            </a:pPr>
            <a:r>
              <a:rPr lang="en-US" b="1" i="1" u="sng" dirty="0">
                <a:solidFill>
                  <a:srgbClr val="4F81BD"/>
                </a:solidFill>
              </a:rPr>
              <a:t>Occipital lobe </a:t>
            </a:r>
            <a:r>
              <a:rPr lang="en-US" b="1" dirty="0">
                <a:solidFill>
                  <a:srgbClr val="254061"/>
                </a:solidFill>
              </a:rPr>
              <a:t>- associated with visual processing </a:t>
            </a:r>
          </a:p>
          <a:p>
            <a:pPr marL="457200" indent="-457200">
              <a:buAutoNum type="arabicPeriod"/>
            </a:pPr>
            <a:r>
              <a:rPr lang="en-US" b="1" i="1" u="sng" dirty="0">
                <a:solidFill>
                  <a:srgbClr val="4F81BD"/>
                </a:solidFill>
              </a:rPr>
              <a:t>Temporal lobe </a:t>
            </a:r>
            <a:r>
              <a:rPr lang="en-US" b="1" dirty="0">
                <a:solidFill>
                  <a:srgbClr val="254061"/>
                </a:solidFill>
              </a:rPr>
              <a:t>- associated with perception and recognition of auditory stimuli, memory, and speech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426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32832" y="189973"/>
            <a:ext cx="3839633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Cerebral Cortex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51852"/>
          <a:stretch/>
        </p:blipFill>
        <p:spPr>
          <a:xfrm>
            <a:off x="294371" y="931327"/>
            <a:ext cx="8574461" cy="4699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925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93633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Mid-sagittal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65435"/>
            <a:ext cx="8466667" cy="5283200"/>
          </a:xfrm>
          <a:prstGeom prst="rect">
            <a:avLst/>
          </a:prstGeom>
          <a:ln>
            <a:solidFill>
              <a:srgbClr val="254061"/>
            </a:solidFill>
          </a:ln>
        </p:spPr>
      </p:pic>
    </p:spTree>
    <p:extLst>
      <p:ext uri="{BB962C8B-B14F-4D97-AF65-F5344CB8AC3E}">
        <p14:creationId xmlns:p14="http://schemas.microsoft.com/office/powerpoint/2010/main" val="1581438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AA74D9F4-6DBF-9E43-A0B2-1BBCF2DF53A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0"/>
          <a:stretch>
            <a:fillRect/>
          </a:stretch>
        </p:blipFill>
        <p:spPr bwMode="auto">
          <a:xfrm>
            <a:off x="4778863" y="979131"/>
            <a:ext cx="3318808" cy="4471172"/>
          </a:xfrm>
          <a:prstGeom prst="rect">
            <a:avLst/>
          </a:prstGeom>
          <a:noFill/>
          <a:ln w="381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6EE6AC-5B6B-8849-80C1-8ECB7835F183}"/>
              </a:ext>
            </a:extLst>
          </p:cNvPr>
          <p:cNvSpPr/>
          <p:nvPr/>
        </p:nvSpPr>
        <p:spPr>
          <a:xfrm>
            <a:off x="291549" y="1311964"/>
            <a:ext cx="4055164" cy="35825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800" b="1" dirty="0">
                <a:solidFill>
                  <a:schemeClr val="tx2"/>
                </a:solidFill>
              </a:rPr>
              <a:t>Final relay point for ascending sensory information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800" b="1" dirty="0">
                <a:solidFill>
                  <a:schemeClr val="tx2"/>
                </a:solidFill>
              </a:rPr>
              <a:t>Coordinates the activities of the cerebral cortex and basal nuclei</a:t>
            </a:r>
            <a:endParaRPr kumimoji="1" lang="en-US" altLang="x-none" sz="28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800" b="1" dirty="0">
                <a:solidFill>
                  <a:schemeClr val="tx2"/>
                </a:solidFill>
              </a:rPr>
              <a:t>Domain-specific information processing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15B1A9-B785-9F40-B29A-EA7A0633634F}"/>
              </a:ext>
            </a:extLst>
          </p:cNvPr>
          <p:cNvSpPr txBox="1">
            <a:spLocks/>
          </p:cNvSpPr>
          <p:nvPr/>
        </p:nvSpPr>
        <p:spPr>
          <a:xfrm>
            <a:off x="291550" y="255902"/>
            <a:ext cx="2491407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Thalamus </a:t>
            </a:r>
          </a:p>
        </p:txBody>
      </p:sp>
    </p:spTree>
    <p:extLst>
      <p:ext uri="{BB962C8B-B14F-4D97-AF65-F5344CB8AC3E}">
        <p14:creationId xmlns:p14="http://schemas.microsoft.com/office/powerpoint/2010/main" val="2778628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6EE6AC-5B6B-8849-80C1-8ECB7835F183}"/>
              </a:ext>
            </a:extLst>
          </p:cNvPr>
          <p:cNvSpPr/>
          <p:nvPr/>
        </p:nvSpPr>
        <p:spPr>
          <a:xfrm>
            <a:off x="291550" y="979131"/>
            <a:ext cx="4280452" cy="50783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b="1" dirty="0">
                <a:solidFill>
                  <a:schemeClr val="tx2"/>
                </a:solidFill>
              </a:rPr>
              <a:t>Controls somatic motor activities at the subconscious level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b="1" dirty="0">
                <a:solidFill>
                  <a:schemeClr val="tx2"/>
                </a:solidFill>
              </a:rPr>
              <a:t>Controls autonomic function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b="1" dirty="0">
                <a:solidFill>
                  <a:schemeClr val="tx2"/>
                </a:solidFill>
              </a:rPr>
              <a:t>Coordinates activities of the endocrine &amp;  nervous systems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b="1" dirty="0">
                <a:solidFill>
                  <a:schemeClr val="tx2"/>
                </a:solidFill>
              </a:rPr>
              <a:t>Secretes hormones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b="1" dirty="0">
                <a:solidFill>
                  <a:schemeClr val="tx2"/>
                </a:solidFill>
              </a:rPr>
              <a:t>Produces emotions and behavioral drives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b="1" dirty="0">
                <a:solidFill>
                  <a:schemeClr val="tx2"/>
                </a:solidFill>
              </a:rPr>
              <a:t>Regulates body temperature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b="1" dirty="0">
                <a:solidFill>
                  <a:schemeClr val="tx2"/>
                </a:solidFill>
              </a:rPr>
              <a:t>Coordinates circadian cycles of activity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b="1" dirty="0">
                <a:solidFill>
                  <a:schemeClr val="tx2"/>
                </a:solidFill>
              </a:rPr>
              <a:t>4Fs: feeding, fighting, fleeing, and reproductive behavior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15B1A9-B785-9F40-B29A-EA7A0633634F}"/>
              </a:ext>
            </a:extLst>
          </p:cNvPr>
          <p:cNvSpPr txBox="1">
            <a:spLocks/>
          </p:cNvSpPr>
          <p:nvPr/>
        </p:nvSpPr>
        <p:spPr>
          <a:xfrm>
            <a:off x="291550" y="255902"/>
            <a:ext cx="3392554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Hypothalamus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6AD09B8-4F5D-514F-A516-246418BAB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0"/>
          <a:stretch>
            <a:fillRect/>
          </a:stretch>
        </p:blipFill>
        <p:spPr>
          <a:xfrm>
            <a:off x="4789735" y="883201"/>
            <a:ext cx="3740995" cy="52701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7616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8921" y="274638"/>
            <a:ext cx="4665133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Basal Ganglia </a:t>
            </a:r>
          </a:p>
        </p:txBody>
      </p:sp>
      <p:sp>
        <p:nvSpPr>
          <p:cNvPr id="8" name="Rectangle 7"/>
          <p:cNvSpPr/>
          <p:nvPr/>
        </p:nvSpPr>
        <p:spPr>
          <a:xfrm>
            <a:off x="291549" y="1311964"/>
            <a:ext cx="3856382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Primary functions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1F497D"/>
                </a:solidFill>
              </a:rPr>
              <a:t>Regulate muscle tone throughout the body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1F497D"/>
                </a:solidFill>
              </a:rPr>
              <a:t>Initiate and maintain voluntary movements while suppressing involuntary movements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1F497D"/>
                </a:solidFill>
              </a:rPr>
              <a:t>Maintenance of posture and balance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8EB521A-0915-C343-9289-432E93609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4" r="22159" b="3192"/>
          <a:stretch>
            <a:fillRect/>
          </a:stretch>
        </p:blipFill>
        <p:spPr bwMode="auto">
          <a:xfrm>
            <a:off x="4608004" y="1155946"/>
            <a:ext cx="3534508" cy="46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447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2B2F-CD1E-E946-A49F-97A109C1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8013D-4601-684F-90FF-341E7DE76E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F26FC7-F142-FF4E-9638-42E4BC19B3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5846" y="274638"/>
            <a:ext cx="8686800" cy="52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59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67" r="346"/>
          <a:stretch/>
        </p:blipFill>
        <p:spPr>
          <a:xfrm>
            <a:off x="3611954" y="1121313"/>
            <a:ext cx="5214547" cy="4462760"/>
          </a:xfrm>
          <a:ln>
            <a:solidFill>
              <a:srgbClr val="254061"/>
            </a:solidFill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8921" y="274638"/>
            <a:ext cx="4665133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The Limbic 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138921" y="1121312"/>
            <a:ext cx="3353957" cy="4462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solidFill>
                  <a:srgbClr val="1F497D"/>
                </a:solidFill>
              </a:rPr>
              <a:t>The limbic system is responsible for controlling various functions in the body. </a:t>
            </a:r>
          </a:p>
          <a:p>
            <a:endParaRPr lang="en-US" sz="1200" b="1" dirty="0">
              <a:solidFill>
                <a:srgbClr val="1F497D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solidFill>
                  <a:srgbClr val="1F497D"/>
                </a:solidFill>
              </a:rPr>
              <a:t>Some of these functions include interpreting emotional responses, storing memories, and regulating hormones.</a:t>
            </a:r>
          </a:p>
          <a:p>
            <a:endParaRPr lang="en-US" sz="1200" b="1" dirty="0">
              <a:solidFill>
                <a:srgbClr val="1F497D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solidFill>
                  <a:srgbClr val="1F497D"/>
                </a:solidFill>
              </a:rPr>
              <a:t>The limbic system is also involved with sensory perception, motor function, and olfaction.</a:t>
            </a:r>
          </a:p>
        </p:txBody>
      </p:sp>
    </p:spTree>
    <p:extLst>
      <p:ext uri="{BB962C8B-B14F-4D97-AF65-F5344CB8AC3E}">
        <p14:creationId xmlns:p14="http://schemas.microsoft.com/office/powerpoint/2010/main" val="200730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874" y="2801810"/>
            <a:ext cx="8526608" cy="82398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Overview of the Nervous System </a:t>
            </a:r>
          </a:p>
        </p:txBody>
      </p:sp>
    </p:spTree>
    <p:extLst>
      <p:ext uri="{BB962C8B-B14F-4D97-AF65-F5344CB8AC3E}">
        <p14:creationId xmlns:p14="http://schemas.microsoft.com/office/powerpoint/2010/main" val="2061523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6EE6AC-5B6B-8849-80C1-8ECB7835F183}"/>
              </a:ext>
            </a:extLst>
          </p:cNvPr>
          <p:cNvSpPr/>
          <p:nvPr/>
        </p:nvSpPr>
        <p:spPr>
          <a:xfrm>
            <a:off x="364434" y="1979695"/>
            <a:ext cx="2756449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x-none" sz="3200" b="1" dirty="0">
                <a:solidFill>
                  <a:schemeClr val="tx2"/>
                </a:solidFill>
              </a:rPr>
              <a:t>It controls: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3200" b="1" dirty="0">
                <a:solidFill>
                  <a:schemeClr val="tx2"/>
                </a:solidFill>
              </a:rPr>
              <a:t>Posture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3200" b="1" dirty="0">
                <a:solidFill>
                  <a:schemeClr val="tx2"/>
                </a:solidFill>
              </a:rPr>
              <a:t>Balance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3200" b="1" dirty="0">
                <a:solidFill>
                  <a:schemeClr val="tx2"/>
                </a:solidFill>
              </a:rPr>
              <a:t>Voluntary movements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15B1A9-B785-9F40-B29A-EA7A0633634F}"/>
              </a:ext>
            </a:extLst>
          </p:cNvPr>
          <p:cNvSpPr txBox="1">
            <a:spLocks/>
          </p:cNvSpPr>
          <p:nvPr/>
        </p:nvSpPr>
        <p:spPr>
          <a:xfrm>
            <a:off x="364434" y="395115"/>
            <a:ext cx="2941980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Cerebellum 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435CE14D-1917-D04B-8D94-336A81668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0"/>
          <a:stretch>
            <a:fillRect/>
          </a:stretch>
        </p:blipFill>
        <p:spPr>
          <a:xfrm>
            <a:off x="3377960" y="1638004"/>
            <a:ext cx="5558776" cy="2991706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6E6C0E-F42D-8542-8757-1C8287D70BCC}"/>
              </a:ext>
            </a:extLst>
          </p:cNvPr>
          <p:cNvSpPr txBox="1">
            <a:spLocks/>
          </p:cNvSpPr>
          <p:nvPr/>
        </p:nvSpPr>
        <p:spPr>
          <a:xfrm>
            <a:off x="457200" y="2940148"/>
            <a:ext cx="3200400" cy="337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8000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6EE6AC-5B6B-8849-80C1-8ECB7835F183}"/>
              </a:ext>
            </a:extLst>
          </p:cNvPr>
          <p:cNvSpPr/>
          <p:nvPr/>
        </p:nvSpPr>
        <p:spPr>
          <a:xfrm>
            <a:off x="245562" y="1056042"/>
            <a:ext cx="3582726" cy="44135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b="1" dirty="0">
                <a:solidFill>
                  <a:schemeClr val="tx2"/>
                </a:solidFill>
              </a:rPr>
              <a:t>An important link between spinal cord and higher brain levels, relays motor and sensory impulses between other “higher” parts of the brain and spinal cord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b="1" dirty="0">
                <a:solidFill>
                  <a:schemeClr val="tx2"/>
                </a:solidFill>
              </a:rPr>
              <a:t>Midbrain – eye movement control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b="1" dirty="0">
                <a:solidFill>
                  <a:schemeClr val="tx2"/>
                </a:solidFill>
              </a:rPr>
              <a:t>Pons/Medulla - Signal relay &amp; Involuntary functions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15B1A9-B785-9F40-B29A-EA7A0633634F}"/>
              </a:ext>
            </a:extLst>
          </p:cNvPr>
          <p:cNvSpPr txBox="1">
            <a:spLocks/>
          </p:cNvSpPr>
          <p:nvPr/>
        </p:nvSpPr>
        <p:spPr>
          <a:xfrm>
            <a:off x="291550" y="255902"/>
            <a:ext cx="8472725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/>
              <a:t>Brain Stem: Midbrain, Pons &amp; Medulla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6E6C0E-F42D-8542-8757-1C8287D70BCC}"/>
              </a:ext>
            </a:extLst>
          </p:cNvPr>
          <p:cNvSpPr txBox="1">
            <a:spLocks/>
          </p:cNvSpPr>
          <p:nvPr/>
        </p:nvSpPr>
        <p:spPr>
          <a:xfrm>
            <a:off x="457200" y="2940148"/>
            <a:ext cx="3200400" cy="337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06FAC96-507C-DF47-B3C4-5377B7674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1" t="14308" b="23050"/>
          <a:stretch>
            <a:fillRect/>
          </a:stretch>
        </p:blipFill>
        <p:spPr bwMode="auto">
          <a:xfrm>
            <a:off x="4084410" y="1219200"/>
            <a:ext cx="5059590" cy="402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113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BF2454-B9CB-0C4E-9259-02FBA005D39E}"/>
              </a:ext>
            </a:extLst>
          </p:cNvPr>
          <p:cNvSpPr txBox="1">
            <a:spLocks/>
          </p:cNvSpPr>
          <p:nvPr/>
        </p:nvSpPr>
        <p:spPr>
          <a:xfrm>
            <a:off x="291551" y="255902"/>
            <a:ext cx="4385958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/>
              <a:t>Spinal Cord</a:t>
            </a:r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DB5DE6A-DE98-854D-97E3-B48C046BC5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7"/>
          <a:stretch/>
        </p:blipFill>
        <p:spPr>
          <a:xfrm>
            <a:off x="4398352" y="1177803"/>
            <a:ext cx="4382440" cy="4220673"/>
          </a:xfr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B51D2C-18E1-0A45-BDC4-19A63964B412}"/>
              </a:ext>
            </a:extLst>
          </p:cNvPr>
          <p:cNvSpPr txBox="1">
            <a:spLocks/>
          </p:cNvSpPr>
          <p:nvPr/>
        </p:nvSpPr>
        <p:spPr>
          <a:xfrm>
            <a:off x="358346" y="949569"/>
            <a:ext cx="3633362" cy="44489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endParaRPr lang="en-US" sz="20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tx2"/>
                </a:solidFill>
              </a:rPr>
              <a:t>The spinal cord is a cylindrical structure of nervous tissue composed of white and gray matter, is uniformly organized and is divided into four regions: </a:t>
            </a:r>
          </a:p>
          <a:p>
            <a:pPr marL="342900" indent="-342900">
              <a:spcBef>
                <a:spcPts val="0"/>
              </a:spcBef>
              <a:buFont typeface="Wingdings" charset="2"/>
              <a:buChar char="§"/>
              <a:defRPr/>
            </a:pPr>
            <a:r>
              <a:rPr lang="en-US" sz="2000" b="1" dirty="0">
                <a:solidFill>
                  <a:schemeClr val="tx2"/>
                </a:solidFill>
              </a:rPr>
              <a:t>cervical (C), </a:t>
            </a:r>
          </a:p>
          <a:p>
            <a:pPr marL="342900" indent="-342900">
              <a:spcBef>
                <a:spcPts val="0"/>
              </a:spcBef>
              <a:buFont typeface="Wingdings" charset="2"/>
              <a:buChar char="§"/>
              <a:defRPr/>
            </a:pPr>
            <a:r>
              <a:rPr lang="en-US" sz="2000" b="1" dirty="0">
                <a:solidFill>
                  <a:schemeClr val="tx2"/>
                </a:solidFill>
              </a:rPr>
              <a:t>thoracic (T), </a:t>
            </a:r>
          </a:p>
          <a:p>
            <a:pPr marL="342900" indent="-342900">
              <a:spcBef>
                <a:spcPts val="0"/>
              </a:spcBef>
              <a:buFont typeface="Wingdings" charset="2"/>
              <a:buChar char="§"/>
              <a:defRPr/>
            </a:pPr>
            <a:r>
              <a:rPr lang="en-US" sz="2000" b="1" dirty="0">
                <a:solidFill>
                  <a:schemeClr val="tx2"/>
                </a:solidFill>
              </a:rPr>
              <a:t>lumbar (L) and </a:t>
            </a:r>
          </a:p>
          <a:p>
            <a:pPr marL="342900" indent="-342900">
              <a:spcBef>
                <a:spcPts val="0"/>
              </a:spcBef>
              <a:buFont typeface="Wingdings" charset="2"/>
              <a:buChar char="§"/>
              <a:defRPr/>
            </a:pPr>
            <a:r>
              <a:rPr lang="en-US" sz="2000" b="1" dirty="0">
                <a:solidFill>
                  <a:schemeClr val="tx2"/>
                </a:solidFill>
              </a:rPr>
              <a:t>sacral (S), </a:t>
            </a:r>
          </a:p>
          <a:p>
            <a:pPr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tx2"/>
                </a:solidFill>
              </a:rPr>
              <a:t>each of which is comprised of several segments</a:t>
            </a:r>
          </a:p>
        </p:txBody>
      </p:sp>
    </p:spTree>
    <p:extLst>
      <p:ext uri="{BB962C8B-B14F-4D97-AF65-F5344CB8AC3E}">
        <p14:creationId xmlns:p14="http://schemas.microsoft.com/office/powerpoint/2010/main" val="2131887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Cerebrospinal Fluid (CSF)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079501"/>
            <a:ext cx="8280920" cy="425449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CSF surrounds the brain and spinal cord and has three main functions: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Protection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- acts as a cushion for the brain, limiting neural damage in cranial injuries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4F81BD"/>
                </a:solidFill>
              </a:rPr>
              <a:t>Buoyancy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- By being immersed in CSF, the net weight of the brain is reduced to approximately 25 grams. This prevents excessive pressure on the base of the brain.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4F81BD"/>
                </a:solidFill>
              </a:rPr>
              <a:t>Chemical Stability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- The CSF creates an environment to allow for proper functioning of the brain. E.g. Maintaining low extracellular K+ for synaptic transmission.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595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47636"/>
            <a:ext cx="4516967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Ventricular System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958" r="1958"/>
          <a:stretch>
            <a:fillRect/>
          </a:stretch>
        </p:blipFill>
        <p:spPr>
          <a:xfrm>
            <a:off x="296334" y="2624667"/>
            <a:ext cx="8572500" cy="3894673"/>
          </a:xfrm>
          <a:ln>
            <a:solidFill>
              <a:srgbClr val="25406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96334" y="900214"/>
            <a:ext cx="8572500" cy="15762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Ventricles are structures that produce and circulate CSF around the brain</a:t>
            </a:r>
          </a:p>
          <a:p>
            <a:pPr marL="285750" indent="-285750">
              <a:buFont typeface="Arial"/>
              <a:buChar char="•"/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Lined by ependymal cells that form a structure called the choroid plexus which is where CSF is produced</a:t>
            </a:r>
          </a:p>
        </p:txBody>
      </p:sp>
    </p:spTree>
    <p:extLst>
      <p:ext uri="{BB962C8B-B14F-4D97-AF65-F5344CB8AC3E}">
        <p14:creationId xmlns:p14="http://schemas.microsoft.com/office/powerpoint/2010/main" val="3161909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47636"/>
            <a:ext cx="4516967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Meninges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334" y="877330"/>
            <a:ext cx="8572500" cy="15991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The main functions of the meninges are:</a:t>
            </a:r>
          </a:p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1. Protecting the brain and spinal cord from </a:t>
            </a:r>
            <a:r>
              <a:rPr lang="en-US" sz="2200" b="1" i="1" dirty="0">
                <a:solidFill>
                  <a:schemeClr val="accent1"/>
                </a:solidFill>
                <a:latin typeface="Arial"/>
                <a:cs typeface="Arial"/>
              </a:rPr>
              <a:t>mechanical injury</a:t>
            </a:r>
          </a:p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2. Providing </a:t>
            </a:r>
            <a:r>
              <a:rPr lang="en-US" sz="2200" b="1" i="1" dirty="0">
                <a:solidFill>
                  <a:schemeClr val="accent1"/>
                </a:solidFill>
                <a:latin typeface="Arial"/>
                <a:cs typeface="Arial"/>
              </a:rPr>
              <a:t>blood supply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to the skull and to the hemispheres</a:t>
            </a:r>
          </a:p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3. Providing a space for the </a:t>
            </a:r>
            <a:r>
              <a:rPr lang="en-US" sz="2200" b="1" i="1" dirty="0">
                <a:solidFill>
                  <a:schemeClr val="accent1"/>
                </a:solidFill>
                <a:latin typeface="Arial"/>
                <a:cs typeface="Arial"/>
              </a:rPr>
              <a:t>flow of cerebrospinal fluid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2392B-7835-F34D-9D20-4C9F9E2BC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43"/>
          <a:stretch/>
        </p:blipFill>
        <p:spPr>
          <a:xfrm>
            <a:off x="296334" y="2667006"/>
            <a:ext cx="8572500" cy="3869718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730358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252633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Blood Supply to the Brain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344" y="1686590"/>
            <a:ext cx="3155498" cy="3503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A25FE3-5A14-7945-9A80-142E929C2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67" y="1368511"/>
            <a:ext cx="4632068" cy="389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53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/var/folders/s4/y1w6k2c92fv56mq2x0rmkp2d4lr7ht/T/com.microsoft.Powerpoint/WebArchiveCopyPasteTempFiles/dreamstime_xl_19746172cropped.jpg">
            <a:extLst>
              <a:ext uri="{FF2B5EF4-FFF2-40B4-BE49-F238E27FC236}">
                <a16:creationId xmlns:a16="http://schemas.microsoft.com/office/drawing/2014/main" id="{C96319FF-7D8C-3C4D-84CA-289659AE7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678" y="288680"/>
            <a:ext cx="6797922" cy="612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822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086" y="274638"/>
            <a:ext cx="4705082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Blood-brain Barrier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9085" y="992116"/>
            <a:ext cx="8280920" cy="55370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1F497D"/>
                </a:solidFill>
              </a:rPr>
              <a:t>A semipermeable membrane separating the blood from the cerebrospinal fluid,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1F497D"/>
                </a:solidFill>
              </a:rPr>
              <a:t>Allows the passage of water and some small molecules like amino acids 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1F497D"/>
                </a:solidFill>
              </a:rPr>
              <a:t>Prevents larger lipophilic molecules and potential neurotoxins from entering the brain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1F497D"/>
                </a:solidFill>
              </a:rPr>
              <a:t>A small number of regions in the brain, including the </a:t>
            </a:r>
            <a:r>
              <a:rPr lang="en-US" b="1" dirty="0" err="1">
                <a:solidFill>
                  <a:srgbClr val="1F497D"/>
                </a:solidFill>
              </a:rPr>
              <a:t>circumventricular</a:t>
            </a:r>
            <a:r>
              <a:rPr lang="en-US" b="1" dirty="0">
                <a:solidFill>
                  <a:srgbClr val="1F497D"/>
                </a:solidFill>
              </a:rPr>
              <a:t> organs (CVOs), do not have a blood–brain barrier.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1F497D"/>
                </a:solidFill>
              </a:rPr>
              <a:t>Distinct morphology of capillaries, adjoining edges of endothelial cells are fused forming tight junctions.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1F497D"/>
                </a:solidFill>
              </a:rPr>
              <a:t>Protects the brain but also makes drug delivery to the brain difficult. </a:t>
            </a:r>
          </a:p>
        </p:txBody>
      </p:sp>
    </p:spTree>
    <p:extLst>
      <p:ext uri="{BB962C8B-B14F-4D97-AF65-F5344CB8AC3E}">
        <p14:creationId xmlns:p14="http://schemas.microsoft.com/office/powerpoint/2010/main" val="1799750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69086" y="274638"/>
            <a:ext cx="4705082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Blood-brain Barrier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39" y="1399460"/>
            <a:ext cx="7843370" cy="3647525"/>
          </a:xfrm>
          <a:prstGeom prst="rect">
            <a:avLst/>
          </a:prstGeom>
          <a:ln w="38100" cap="sq">
            <a:solidFill>
              <a:srgbClr val="1F497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512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873" y="194052"/>
            <a:ext cx="5080247" cy="68800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Cells of the Nervous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9874" y="1005547"/>
            <a:ext cx="8572915" cy="4939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t">
            <a:normAutofit fontScale="250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sz="9600" b="1" dirty="0">
                <a:solidFill>
                  <a:srgbClr val="254061"/>
                </a:solidFill>
              </a:rPr>
              <a:t>Two primary cell types in the nervous system: </a:t>
            </a:r>
            <a:r>
              <a:rPr lang="en-US" sz="9600" b="1" u="sng" dirty="0">
                <a:solidFill>
                  <a:schemeClr val="accent1"/>
                </a:solidFill>
              </a:rPr>
              <a:t>Neurons</a:t>
            </a:r>
            <a:r>
              <a:rPr lang="en-US" sz="9600" b="1" dirty="0">
                <a:solidFill>
                  <a:schemeClr val="accent1"/>
                </a:solidFill>
              </a:rPr>
              <a:t> and </a:t>
            </a:r>
            <a:r>
              <a:rPr lang="en-US" sz="9600" b="1" u="sng" dirty="0">
                <a:solidFill>
                  <a:schemeClr val="accent1"/>
                </a:solidFill>
              </a:rPr>
              <a:t>Glia</a:t>
            </a:r>
          </a:p>
          <a:p>
            <a:pPr marL="285750" indent="-285750">
              <a:buFont typeface="Arial"/>
              <a:buChar char="•"/>
            </a:pPr>
            <a:endParaRPr lang="en-US" sz="2400" b="1" u="sng" dirty="0">
              <a:solidFill>
                <a:schemeClr val="accent1"/>
              </a:solidFill>
            </a:endParaRPr>
          </a:p>
          <a:p>
            <a:r>
              <a:rPr lang="en-US" sz="2400" b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9874" y="1958169"/>
            <a:ext cx="8572915" cy="35282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9873" y="1693552"/>
            <a:ext cx="8572915" cy="3951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2200" b="1" dirty="0">
                <a:solidFill>
                  <a:srgbClr val="254061"/>
                </a:solidFill>
              </a:rPr>
              <a:t>Neurons:  Basic </a:t>
            </a:r>
            <a:r>
              <a:rPr lang="en-US" sz="2200" b="1" i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information processing </a:t>
            </a:r>
            <a:r>
              <a:rPr lang="en-US" sz="2200" b="1" dirty="0">
                <a:solidFill>
                  <a:srgbClr val="254061"/>
                </a:solidFill>
              </a:rPr>
              <a:t>structures of the nervous system  </a:t>
            </a:r>
          </a:p>
        </p:txBody>
      </p:sp>
      <p:pic>
        <p:nvPicPr>
          <p:cNvPr id="8" name="Picture 7" descr="brain-neuron-types1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" t="9694" r="2892" b="7273"/>
          <a:stretch/>
        </p:blipFill>
        <p:spPr>
          <a:xfrm>
            <a:off x="908446" y="2663816"/>
            <a:ext cx="7355772" cy="28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6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874" y="1218472"/>
            <a:ext cx="8526608" cy="136507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Overview of Signaling in the nervous system.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12" y="3191312"/>
            <a:ext cx="2530154" cy="2124247"/>
          </a:xfrm>
          <a:prstGeom prst="rect">
            <a:avLst/>
          </a:prstGeom>
          <a:ln>
            <a:solidFill>
              <a:srgbClr val="254061"/>
            </a:solidFill>
          </a:ln>
        </p:spPr>
      </p:pic>
    </p:spTree>
    <p:extLst>
      <p:ext uri="{BB962C8B-B14F-4D97-AF65-F5344CB8AC3E}">
        <p14:creationId xmlns:p14="http://schemas.microsoft.com/office/powerpoint/2010/main" val="2453624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Communication between neurons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536" y="1448489"/>
            <a:ext cx="8280920" cy="126820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Action Potential Video</a:t>
            </a:r>
          </a:p>
          <a:p>
            <a:pPr marL="1085850" lvl="1" indent="-342900"/>
            <a:r>
              <a:rPr lang="en-US" dirty="0">
                <a:hlinkClick r:id="rId2"/>
              </a:rPr>
              <a:t>https://www.youtube.com/watch?v=FEHNIELPb0s</a:t>
            </a:r>
            <a:endParaRPr lang="en-US" dirty="0"/>
          </a:p>
          <a:p>
            <a:pPr marL="1085850" lvl="1" indent="-342900"/>
            <a:endParaRPr lang="en-US" dirty="0"/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52" y="2938990"/>
            <a:ext cx="3165335" cy="223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49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96" y="274636"/>
            <a:ext cx="5399195" cy="76619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Basic Neuron Structure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16" y="1437917"/>
            <a:ext cx="8449435" cy="3908517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hlinkClick r:id="rId3"/>
          </p:cNvPr>
          <p:cNvSpPr txBox="1"/>
          <p:nvPr/>
        </p:nvSpPr>
        <p:spPr>
          <a:xfrm>
            <a:off x="2373171" y="5705891"/>
            <a:ext cx="393447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4" name="Rectangle 3">
            <a:hlinkClick r:id="rId3"/>
          </p:cNvPr>
          <p:cNvSpPr/>
          <p:nvPr/>
        </p:nvSpPr>
        <p:spPr>
          <a:xfrm>
            <a:off x="2036196" y="5626075"/>
            <a:ext cx="5104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=6qS83wD29PY</a:t>
            </a:r>
          </a:p>
        </p:txBody>
      </p:sp>
    </p:spTree>
    <p:extLst>
      <p:ext uri="{BB962C8B-B14F-4D97-AF65-F5344CB8AC3E}">
        <p14:creationId xmlns:p14="http://schemas.microsoft.com/office/powerpoint/2010/main" val="976002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109177"/>
            <a:ext cx="8280920" cy="419557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Present on cell membrane of neurons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Present on membrane to allow transport of charged particles such as potassium (K+), sodium (Na+), chloride (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Cl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-), and calcium (Ca2+) through the membrane 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Protein molecules that penetrate through the membrane and have water-filled pore through which ions pass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Relatively specific for a particular ion, although some do allow more than one type of ion to pass through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1" y="274638"/>
            <a:ext cx="3224516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Ion Channels </a:t>
            </a:r>
          </a:p>
        </p:txBody>
      </p:sp>
    </p:spTree>
    <p:extLst>
      <p:ext uri="{BB962C8B-B14F-4D97-AF65-F5344CB8AC3E}">
        <p14:creationId xmlns:p14="http://schemas.microsoft.com/office/powerpoint/2010/main" val="1539664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037574"/>
            <a:ext cx="8280920" cy="553710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Gated channels</a:t>
            </a:r>
            <a:r>
              <a:rPr lang="en-US" b="1" dirty="0"/>
              <a:t> -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normally in a closed configuration but open momentarily in response to specific stimuli to allow passage of ions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Ligand-gated channels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– channel protein changes shape and opens, allowing flow of an ion, following a ligand (e.g. neurotransmitter, hormone or drug) binding to a receptor that recognizes the ligand.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Voltage-gated channels - </a:t>
            </a:r>
            <a:r>
              <a:rPr lang="en-US" b="1" dirty="0">
                <a:solidFill>
                  <a:srgbClr val="254061"/>
                </a:solidFill>
              </a:rPr>
              <a:t>channel opened by a small electrical charge to the membrane surrounding the channel</a:t>
            </a:r>
          </a:p>
          <a:p>
            <a:pPr marL="342900" indent="-342900">
              <a:buFont typeface="Arial"/>
              <a:buChar char="•"/>
            </a:pP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Direction which an ion flows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is determined by relative concentration; always travels from </a:t>
            </a:r>
            <a:r>
              <a:rPr lang="en-US" b="1" dirty="0">
                <a:solidFill>
                  <a:schemeClr val="accent1"/>
                </a:solidFill>
              </a:rPr>
              <a:t>high to low concentration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(Na+,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Cl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-, Ca2+ out; K+ in)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Open only briefly and then closes again, limiting total ion flux</a:t>
            </a:r>
          </a:p>
          <a:p>
            <a:pPr marL="342900" indent="-342900">
              <a:buFont typeface="Arial"/>
              <a:buChar char="•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1" y="274638"/>
            <a:ext cx="3224516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Ion Channels </a:t>
            </a:r>
          </a:p>
        </p:txBody>
      </p:sp>
    </p:spTree>
    <p:extLst>
      <p:ext uri="{BB962C8B-B14F-4D97-AF65-F5344CB8AC3E}">
        <p14:creationId xmlns:p14="http://schemas.microsoft.com/office/powerpoint/2010/main" val="3888924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812971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Ligand-gated Ion Channel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419" b="6280"/>
          <a:stretch/>
        </p:blipFill>
        <p:spPr>
          <a:xfrm>
            <a:off x="452236" y="1060950"/>
            <a:ext cx="8280400" cy="5545878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05552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95" y="258563"/>
            <a:ext cx="6063677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Voltage-gated Ion Channel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354144" y="365642"/>
            <a:ext cx="8535043" cy="618528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165395" y="959811"/>
            <a:ext cx="8773919" cy="57415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193"/>
          <p:cNvGrpSpPr>
            <a:grpSpLocks/>
          </p:cNvGrpSpPr>
          <p:nvPr/>
        </p:nvGrpSpPr>
        <p:grpSpPr bwMode="auto">
          <a:xfrm>
            <a:off x="205084" y="1131579"/>
            <a:ext cx="8517133" cy="5419346"/>
            <a:chOff x="245401" y="1037871"/>
            <a:chExt cx="8517782" cy="5160267"/>
          </a:xfrm>
        </p:grpSpPr>
        <p:sp>
          <p:nvSpPr>
            <p:cNvPr id="6" name="Rectangle 124"/>
            <p:cNvSpPr>
              <a:spLocks noChangeArrowheads="1"/>
            </p:cNvSpPr>
            <p:nvPr/>
          </p:nvSpPr>
          <p:spPr bwMode="auto">
            <a:xfrm>
              <a:off x="304006" y="1037871"/>
              <a:ext cx="5535941" cy="378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2000" b="1" dirty="0">
                  <a:solidFill>
                    <a:schemeClr val="accent1">
                      <a:lumMod val="50000"/>
                    </a:schemeClr>
                  </a:solidFill>
                  <a:cs typeface="Arial" charset="0"/>
                </a:rPr>
                <a:t>Voltage-regulated (voltage-gated) sodium channel</a:t>
              </a:r>
            </a:p>
          </p:txBody>
        </p:sp>
        <p:sp>
          <p:nvSpPr>
            <p:cNvPr id="7" name="Rectangle 126"/>
            <p:cNvSpPr>
              <a:spLocks noChangeArrowheads="1"/>
            </p:cNvSpPr>
            <p:nvPr/>
          </p:nvSpPr>
          <p:spPr bwMode="auto">
            <a:xfrm>
              <a:off x="278742" y="1933280"/>
              <a:ext cx="1906732" cy="444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1600">
                  <a:cs typeface="Arial" charset="0"/>
                </a:rPr>
                <a:t>Activation gate</a:t>
              </a:r>
            </a:p>
          </p:txBody>
        </p:sp>
        <p:sp>
          <p:nvSpPr>
            <p:cNvPr id="8" name="Rectangle 127"/>
            <p:cNvSpPr>
              <a:spLocks noChangeArrowheads="1"/>
            </p:cNvSpPr>
            <p:nvPr/>
          </p:nvSpPr>
          <p:spPr bwMode="auto">
            <a:xfrm>
              <a:off x="245401" y="4922741"/>
              <a:ext cx="2059145" cy="44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1600">
                  <a:cs typeface="Arial" charset="0"/>
                </a:rPr>
                <a:t>Inactivation gate</a:t>
              </a:r>
            </a:p>
          </p:txBody>
        </p:sp>
        <p:grpSp>
          <p:nvGrpSpPr>
            <p:cNvPr id="9" name="Group 128"/>
            <p:cNvGrpSpPr>
              <a:grpSpLocks/>
            </p:cNvGrpSpPr>
            <p:nvPr/>
          </p:nvGrpSpPr>
          <p:grpSpPr bwMode="auto">
            <a:xfrm>
              <a:off x="932489" y="1680476"/>
              <a:ext cx="7830694" cy="4517662"/>
              <a:chOff x="428" y="784"/>
              <a:chExt cx="3704" cy="2140"/>
            </a:xfrm>
          </p:grpSpPr>
          <p:grpSp>
            <p:nvGrpSpPr>
              <p:cNvPr id="11" name="Group 129"/>
              <p:cNvGrpSpPr>
                <a:grpSpLocks/>
              </p:cNvGrpSpPr>
              <p:nvPr/>
            </p:nvGrpSpPr>
            <p:grpSpPr bwMode="auto">
              <a:xfrm>
                <a:off x="428" y="1208"/>
                <a:ext cx="1184" cy="936"/>
                <a:chOff x="428" y="1208"/>
                <a:chExt cx="1184" cy="936"/>
              </a:xfrm>
            </p:grpSpPr>
            <p:grpSp>
              <p:nvGrpSpPr>
                <p:cNvPr id="141" name="Group 130"/>
                <p:cNvGrpSpPr>
                  <a:grpSpLocks/>
                </p:cNvGrpSpPr>
                <p:nvPr/>
              </p:nvGrpSpPr>
              <p:grpSpPr bwMode="auto">
                <a:xfrm>
                  <a:off x="428" y="1232"/>
                  <a:ext cx="1184" cy="880"/>
                  <a:chOff x="428" y="1232"/>
                  <a:chExt cx="1184" cy="880"/>
                </a:xfrm>
              </p:grpSpPr>
              <p:sp>
                <p:nvSpPr>
                  <p:cNvPr id="143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428" y="1452"/>
                    <a:ext cx="1184" cy="447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en-US">
                      <a:cs typeface="Arial" charset="0"/>
                    </a:endParaRPr>
                  </a:p>
                </p:txBody>
              </p:sp>
              <p:sp>
                <p:nvSpPr>
                  <p:cNvPr id="144" name="Oval 132"/>
                  <p:cNvSpPr>
                    <a:spLocks noChangeArrowheads="1"/>
                  </p:cNvSpPr>
                  <p:nvPr/>
                </p:nvSpPr>
                <p:spPr bwMode="auto">
                  <a:xfrm>
                    <a:off x="784" y="1232"/>
                    <a:ext cx="472" cy="877"/>
                  </a:xfrm>
                  <a:prstGeom prst="ellipse">
                    <a:avLst/>
                  </a:prstGeom>
                  <a:solidFill>
                    <a:srgbClr val="063DE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en-US">
                      <a:cs typeface="Arial" charset="0"/>
                    </a:endParaRPr>
                  </a:p>
                </p:txBody>
              </p:sp>
              <p:grpSp>
                <p:nvGrpSpPr>
                  <p:cNvPr id="145" name="Group 133"/>
                  <p:cNvGrpSpPr>
                    <a:grpSpLocks/>
                  </p:cNvGrpSpPr>
                  <p:nvPr/>
                </p:nvGrpSpPr>
                <p:grpSpPr bwMode="auto">
                  <a:xfrm>
                    <a:off x="452" y="1388"/>
                    <a:ext cx="348" cy="244"/>
                    <a:chOff x="452" y="1388"/>
                    <a:chExt cx="348" cy="244"/>
                  </a:xfrm>
                </p:grpSpPr>
                <p:grpSp>
                  <p:nvGrpSpPr>
                    <p:cNvPr id="182" name="Group 13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52" y="1388"/>
                      <a:ext cx="108" cy="244"/>
                      <a:chOff x="452" y="1388"/>
                      <a:chExt cx="108" cy="244"/>
                    </a:xfrm>
                  </p:grpSpPr>
                  <p:sp>
                    <p:nvSpPr>
                      <p:cNvPr id="191" name="Oval 13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52" y="1388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92" name="Line 13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86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93" name="Line 13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28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83" name="Group 13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72" y="1388"/>
                      <a:ext cx="108" cy="244"/>
                      <a:chOff x="572" y="1388"/>
                      <a:chExt cx="108" cy="244"/>
                    </a:xfrm>
                  </p:grpSpPr>
                  <p:sp>
                    <p:nvSpPr>
                      <p:cNvPr id="188" name="Oval 13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72" y="1388"/>
                        <a:ext cx="107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89" name="Line 14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06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90" name="Line 14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48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84" name="Group 14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92" y="1388"/>
                      <a:ext cx="108" cy="244"/>
                      <a:chOff x="692" y="1388"/>
                      <a:chExt cx="108" cy="244"/>
                    </a:xfrm>
                  </p:grpSpPr>
                  <p:sp>
                    <p:nvSpPr>
                      <p:cNvPr id="185" name="Oval 14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92" y="1388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86" name="Line 14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26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87" name="Line 14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68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46" name="Group 146"/>
                  <p:cNvGrpSpPr>
                    <a:grpSpLocks/>
                  </p:cNvGrpSpPr>
                  <p:nvPr/>
                </p:nvGrpSpPr>
                <p:grpSpPr bwMode="auto">
                  <a:xfrm>
                    <a:off x="452" y="1704"/>
                    <a:ext cx="348" cy="248"/>
                    <a:chOff x="452" y="1704"/>
                    <a:chExt cx="348" cy="248"/>
                  </a:xfrm>
                </p:grpSpPr>
                <p:grpSp>
                  <p:nvGrpSpPr>
                    <p:cNvPr id="170" name="Group 1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52" y="1704"/>
                      <a:ext cx="108" cy="248"/>
                      <a:chOff x="452" y="1704"/>
                      <a:chExt cx="108" cy="248"/>
                    </a:xfrm>
                  </p:grpSpPr>
                  <p:sp>
                    <p:nvSpPr>
                      <p:cNvPr id="179" name="Oval 14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52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80" name="Line 149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486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81" name="Line 150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528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71" name="Group 15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72" y="1704"/>
                      <a:ext cx="108" cy="248"/>
                      <a:chOff x="572" y="1704"/>
                      <a:chExt cx="108" cy="248"/>
                    </a:xfrm>
                  </p:grpSpPr>
                  <p:sp>
                    <p:nvSpPr>
                      <p:cNvPr id="176" name="Oval 15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72" y="1842"/>
                        <a:ext cx="107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77" name="Line 153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606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78" name="Line 154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648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72" name="Group 15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92" y="1704"/>
                      <a:ext cx="108" cy="248"/>
                      <a:chOff x="692" y="1704"/>
                      <a:chExt cx="108" cy="248"/>
                    </a:xfrm>
                  </p:grpSpPr>
                  <p:sp>
                    <p:nvSpPr>
                      <p:cNvPr id="173" name="Oval 15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92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74" name="Line 157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726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75" name="Line 158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768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47" name="Group 159"/>
                  <p:cNvGrpSpPr>
                    <a:grpSpLocks/>
                  </p:cNvGrpSpPr>
                  <p:nvPr/>
                </p:nvGrpSpPr>
                <p:grpSpPr bwMode="auto">
                  <a:xfrm>
                    <a:off x="1244" y="1704"/>
                    <a:ext cx="348" cy="248"/>
                    <a:chOff x="1244" y="1704"/>
                    <a:chExt cx="348" cy="248"/>
                  </a:xfrm>
                </p:grpSpPr>
                <p:grpSp>
                  <p:nvGrpSpPr>
                    <p:cNvPr id="158" name="Group 16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244" y="1704"/>
                      <a:ext cx="108" cy="248"/>
                      <a:chOff x="1244" y="1704"/>
                      <a:chExt cx="108" cy="248"/>
                    </a:xfrm>
                  </p:grpSpPr>
                  <p:sp>
                    <p:nvSpPr>
                      <p:cNvPr id="167" name="Oval 16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244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68" name="Line 162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278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69" name="Line 163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320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59" name="Group 16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64" y="1704"/>
                      <a:ext cx="108" cy="248"/>
                      <a:chOff x="1364" y="1704"/>
                      <a:chExt cx="108" cy="248"/>
                    </a:xfrm>
                  </p:grpSpPr>
                  <p:sp>
                    <p:nvSpPr>
                      <p:cNvPr id="164" name="Oval 16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65" y="1842"/>
                        <a:ext cx="107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65" name="Line 166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398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66" name="Line 167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440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60" name="Group 16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4" y="1704"/>
                      <a:ext cx="108" cy="248"/>
                      <a:chOff x="1484" y="1704"/>
                      <a:chExt cx="108" cy="248"/>
                    </a:xfrm>
                  </p:grpSpPr>
                  <p:sp>
                    <p:nvSpPr>
                      <p:cNvPr id="161" name="Oval 16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4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62" name="Line 170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518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63" name="Line 171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560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48" name="Group 172"/>
                  <p:cNvGrpSpPr>
                    <a:grpSpLocks/>
                  </p:cNvGrpSpPr>
                  <p:nvPr/>
                </p:nvGrpSpPr>
                <p:grpSpPr bwMode="auto">
                  <a:xfrm>
                    <a:off x="1244" y="1388"/>
                    <a:ext cx="348" cy="244"/>
                    <a:chOff x="1244" y="1388"/>
                    <a:chExt cx="348" cy="244"/>
                  </a:xfrm>
                </p:grpSpPr>
                <p:sp>
                  <p:nvSpPr>
                    <p:cNvPr id="149" name="Oval 17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44" y="1388"/>
                      <a:ext cx="108" cy="11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50" name="Line 17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78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51" name="Line 17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20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52" name="Oval 17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65" y="1388"/>
                      <a:ext cx="107" cy="11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53" name="Line 1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98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54" name="Line 1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440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55" name="Oval 1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4" y="1388"/>
                      <a:ext cx="108" cy="11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56" name="Line 1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19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57" name="Line 1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60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</p:grpSp>
            </p:grpSp>
            <p:sp>
              <p:nvSpPr>
                <p:cNvPr id="142" name="Rectangle 182"/>
                <p:cNvSpPr>
                  <a:spLocks noChangeArrowheads="1"/>
                </p:cNvSpPr>
                <p:nvPr/>
              </p:nvSpPr>
              <p:spPr bwMode="auto">
                <a:xfrm>
                  <a:off x="940" y="1208"/>
                  <a:ext cx="160" cy="9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>
                    <a:cs typeface="Arial" charset="0"/>
                  </a:endParaRPr>
                </a:p>
              </p:txBody>
            </p:sp>
          </p:grpSp>
          <p:sp>
            <p:nvSpPr>
              <p:cNvPr id="12" name="Rectangle 183"/>
              <p:cNvSpPr>
                <a:spLocks noChangeArrowheads="1"/>
              </p:cNvSpPr>
              <p:nvPr/>
            </p:nvSpPr>
            <p:spPr bwMode="auto">
              <a:xfrm>
                <a:off x="926" y="1224"/>
                <a:ext cx="184" cy="64"/>
              </a:xfrm>
              <a:prstGeom prst="rect">
                <a:avLst/>
              </a:prstGeom>
              <a:solidFill>
                <a:srgbClr val="063DE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13" name="Rectangle 184"/>
              <p:cNvSpPr>
                <a:spLocks noChangeArrowheads="1"/>
              </p:cNvSpPr>
              <p:nvPr/>
            </p:nvSpPr>
            <p:spPr bwMode="auto">
              <a:xfrm>
                <a:off x="880" y="2068"/>
                <a:ext cx="64" cy="184"/>
              </a:xfrm>
              <a:prstGeom prst="rect">
                <a:avLst/>
              </a:prstGeom>
              <a:solidFill>
                <a:srgbClr val="063DE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cs typeface="Arial" charset="0"/>
                </a:endParaRPr>
              </a:p>
            </p:txBody>
          </p:sp>
          <p:grpSp>
            <p:nvGrpSpPr>
              <p:cNvPr id="14" name="Group 185"/>
              <p:cNvGrpSpPr>
                <a:grpSpLocks/>
              </p:cNvGrpSpPr>
              <p:nvPr/>
            </p:nvGrpSpPr>
            <p:grpSpPr bwMode="auto">
              <a:xfrm>
                <a:off x="1684" y="1208"/>
                <a:ext cx="1184" cy="936"/>
                <a:chOff x="1684" y="1208"/>
                <a:chExt cx="1184" cy="936"/>
              </a:xfrm>
            </p:grpSpPr>
            <p:grpSp>
              <p:nvGrpSpPr>
                <p:cNvPr id="88" name="Group 186"/>
                <p:cNvGrpSpPr>
                  <a:grpSpLocks/>
                </p:cNvGrpSpPr>
                <p:nvPr/>
              </p:nvGrpSpPr>
              <p:grpSpPr bwMode="auto">
                <a:xfrm>
                  <a:off x="1684" y="1232"/>
                  <a:ext cx="1184" cy="880"/>
                  <a:chOff x="1684" y="1232"/>
                  <a:chExt cx="1184" cy="880"/>
                </a:xfrm>
              </p:grpSpPr>
              <p:sp>
                <p:nvSpPr>
                  <p:cNvPr id="90" name="Rectangle 187"/>
                  <p:cNvSpPr>
                    <a:spLocks noChangeArrowheads="1"/>
                  </p:cNvSpPr>
                  <p:nvPr/>
                </p:nvSpPr>
                <p:spPr bwMode="auto">
                  <a:xfrm>
                    <a:off x="1684" y="1452"/>
                    <a:ext cx="1184" cy="447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en-US">
                      <a:cs typeface="Arial" charset="0"/>
                    </a:endParaRPr>
                  </a:p>
                </p:txBody>
              </p:sp>
              <p:sp>
                <p:nvSpPr>
                  <p:cNvPr id="91" name="Oval 18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1232"/>
                    <a:ext cx="472" cy="877"/>
                  </a:xfrm>
                  <a:prstGeom prst="ellipse">
                    <a:avLst/>
                  </a:prstGeom>
                  <a:solidFill>
                    <a:srgbClr val="063DE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en-US">
                      <a:cs typeface="Arial" charset="0"/>
                    </a:endParaRPr>
                  </a:p>
                </p:txBody>
              </p:sp>
              <p:grpSp>
                <p:nvGrpSpPr>
                  <p:cNvPr id="92" name="Group 189"/>
                  <p:cNvGrpSpPr>
                    <a:grpSpLocks/>
                  </p:cNvGrpSpPr>
                  <p:nvPr/>
                </p:nvGrpSpPr>
                <p:grpSpPr bwMode="auto">
                  <a:xfrm>
                    <a:off x="1708" y="1388"/>
                    <a:ext cx="348" cy="244"/>
                    <a:chOff x="1708" y="1388"/>
                    <a:chExt cx="348" cy="244"/>
                  </a:xfrm>
                </p:grpSpPr>
                <p:grpSp>
                  <p:nvGrpSpPr>
                    <p:cNvPr id="129" name="Group 19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08" y="1388"/>
                      <a:ext cx="108" cy="244"/>
                      <a:chOff x="1708" y="1388"/>
                      <a:chExt cx="108" cy="244"/>
                    </a:xfrm>
                  </p:grpSpPr>
                  <p:sp>
                    <p:nvSpPr>
                      <p:cNvPr id="138" name="Oval 19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708" y="1388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39" name="Line 19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42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40" name="Line 19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84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30" name="Group 19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28" y="1388"/>
                      <a:ext cx="108" cy="244"/>
                      <a:chOff x="1828" y="1388"/>
                      <a:chExt cx="108" cy="244"/>
                    </a:xfrm>
                  </p:grpSpPr>
                  <p:sp>
                    <p:nvSpPr>
                      <p:cNvPr id="135" name="Oval 19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28" y="1388"/>
                        <a:ext cx="107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36" name="Line 19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862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37" name="Line 19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904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31" name="Group 19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948" y="1388"/>
                      <a:ext cx="108" cy="244"/>
                      <a:chOff x="1948" y="1388"/>
                      <a:chExt cx="108" cy="244"/>
                    </a:xfrm>
                  </p:grpSpPr>
                  <p:sp>
                    <p:nvSpPr>
                      <p:cNvPr id="132" name="Oval 19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947" y="1388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33" name="Line 20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980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34" name="Line 20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022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93" name="Group 202"/>
                  <p:cNvGrpSpPr>
                    <a:grpSpLocks/>
                  </p:cNvGrpSpPr>
                  <p:nvPr/>
                </p:nvGrpSpPr>
                <p:grpSpPr bwMode="auto">
                  <a:xfrm>
                    <a:off x="1708" y="1704"/>
                    <a:ext cx="348" cy="248"/>
                    <a:chOff x="1708" y="1704"/>
                    <a:chExt cx="348" cy="248"/>
                  </a:xfrm>
                </p:grpSpPr>
                <p:grpSp>
                  <p:nvGrpSpPr>
                    <p:cNvPr id="117" name="Group 20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08" y="1704"/>
                      <a:ext cx="108" cy="248"/>
                      <a:chOff x="1708" y="1704"/>
                      <a:chExt cx="108" cy="248"/>
                    </a:xfrm>
                  </p:grpSpPr>
                  <p:sp>
                    <p:nvSpPr>
                      <p:cNvPr id="126" name="Oval 20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708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27" name="Line 205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742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28" name="Line 206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784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18" name="Group 20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28" y="1704"/>
                      <a:ext cx="108" cy="248"/>
                      <a:chOff x="1828" y="1704"/>
                      <a:chExt cx="108" cy="248"/>
                    </a:xfrm>
                  </p:grpSpPr>
                  <p:sp>
                    <p:nvSpPr>
                      <p:cNvPr id="123" name="Oval 20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28" y="1842"/>
                        <a:ext cx="107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24" name="Line 209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862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25" name="Line 210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904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19" name="Group 21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948" y="1704"/>
                      <a:ext cx="108" cy="248"/>
                      <a:chOff x="1948" y="1704"/>
                      <a:chExt cx="108" cy="248"/>
                    </a:xfrm>
                  </p:grpSpPr>
                  <p:sp>
                    <p:nvSpPr>
                      <p:cNvPr id="120" name="Oval 21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947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21" name="Line 213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980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22" name="Line 214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022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94" name="Group 215"/>
                  <p:cNvGrpSpPr>
                    <a:grpSpLocks/>
                  </p:cNvGrpSpPr>
                  <p:nvPr/>
                </p:nvGrpSpPr>
                <p:grpSpPr bwMode="auto">
                  <a:xfrm>
                    <a:off x="2500" y="1704"/>
                    <a:ext cx="348" cy="248"/>
                    <a:chOff x="2500" y="1704"/>
                    <a:chExt cx="348" cy="248"/>
                  </a:xfrm>
                </p:grpSpPr>
                <p:grpSp>
                  <p:nvGrpSpPr>
                    <p:cNvPr id="105" name="Group 21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00" y="1704"/>
                      <a:ext cx="108" cy="248"/>
                      <a:chOff x="2500" y="1704"/>
                      <a:chExt cx="108" cy="248"/>
                    </a:xfrm>
                  </p:grpSpPr>
                  <p:sp>
                    <p:nvSpPr>
                      <p:cNvPr id="114" name="Oval 21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500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15" name="Line 218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534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16" name="Line 219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576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06" name="Group 2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20" y="1704"/>
                      <a:ext cx="108" cy="248"/>
                      <a:chOff x="2620" y="1704"/>
                      <a:chExt cx="108" cy="248"/>
                    </a:xfrm>
                  </p:grpSpPr>
                  <p:sp>
                    <p:nvSpPr>
                      <p:cNvPr id="111" name="Oval 2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20" y="1842"/>
                        <a:ext cx="107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12" name="Line 222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654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13" name="Line 223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696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07" name="Group 22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740" y="1704"/>
                      <a:ext cx="108" cy="248"/>
                      <a:chOff x="2740" y="1704"/>
                      <a:chExt cx="108" cy="248"/>
                    </a:xfrm>
                  </p:grpSpPr>
                  <p:sp>
                    <p:nvSpPr>
                      <p:cNvPr id="108" name="Oval 22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740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09" name="Line 226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773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10" name="Line 227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815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95" name="Group 228"/>
                  <p:cNvGrpSpPr>
                    <a:grpSpLocks/>
                  </p:cNvGrpSpPr>
                  <p:nvPr/>
                </p:nvGrpSpPr>
                <p:grpSpPr bwMode="auto">
                  <a:xfrm>
                    <a:off x="2500" y="1388"/>
                    <a:ext cx="348" cy="244"/>
                    <a:chOff x="2500" y="1388"/>
                    <a:chExt cx="348" cy="244"/>
                  </a:xfrm>
                </p:grpSpPr>
                <p:sp>
                  <p:nvSpPr>
                    <p:cNvPr id="96" name="Oval 2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00" y="1388"/>
                      <a:ext cx="108" cy="11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97" name="Line 23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34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98" name="Line 2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76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99" name="Oval 2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0" y="1388"/>
                      <a:ext cx="107" cy="11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00" name="Line 23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54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01" name="Line 23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96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02" name="Oval 2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40" y="1388"/>
                      <a:ext cx="108" cy="11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03" name="Line 2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74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04" name="Line 2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15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</p:grpSp>
            </p:grpSp>
            <p:sp>
              <p:nvSpPr>
                <p:cNvPr id="89" name="Rectangle 238"/>
                <p:cNvSpPr>
                  <a:spLocks noChangeArrowheads="1"/>
                </p:cNvSpPr>
                <p:nvPr/>
              </p:nvSpPr>
              <p:spPr bwMode="auto">
                <a:xfrm>
                  <a:off x="2196" y="1208"/>
                  <a:ext cx="160" cy="9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>
                    <a:cs typeface="Arial" charset="0"/>
                  </a:endParaRPr>
                </a:p>
              </p:txBody>
            </p:sp>
          </p:grpSp>
          <p:sp>
            <p:nvSpPr>
              <p:cNvPr id="15" name="Rectangle 239"/>
              <p:cNvSpPr>
                <a:spLocks noChangeArrowheads="1"/>
              </p:cNvSpPr>
              <p:nvPr/>
            </p:nvSpPr>
            <p:spPr bwMode="auto">
              <a:xfrm>
                <a:off x="2130" y="1100"/>
                <a:ext cx="64" cy="184"/>
              </a:xfrm>
              <a:prstGeom prst="rect">
                <a:avLst/>
              </a:prstGeom>
              <a:solidFill>
                <a:srgbClr val="063DE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16" name="Rectangle 240"/>
              <p:cNvSpPr>
                <a:spLocks noChangeArrowheads="1"/>
              </p:cNvSpPr>
              <p:nvPr/>
            </p:nvSpPr>
            <p:spPr bwMode="auto">
              <a:xfrm>
                <a:off x="2130" y="2068"/>
                <a:ext cx="64" cy="184"/>
              </a:xfrm>
              <a:prstGeom prst="rect">
                <a:avLst/>
              </a:prstGeom>
              <a:solidFill>
                <a:srgbClr val="063DE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cs typeface="Arial" charset="0"/>
                </a:endParaRPr>
              </a:p>
            </p:txBody>
          </p:sp>
          <p:grpSp>
            <p:nvGrpSpPr>
              <p:cNvPr id="17" name="Group 241"/>
              <p:cNvGrpSpPr>
                <a:grpSpLocks/>
              </p:cNvGrpSpPr>
              <p:nvPr/>
            </p:nvGrpSpPr>
            <p:grpSpPr bwMode="auto">
              <a:xfrm>
                <a:off x="2940" y="1208"/>
                <a:ext cx="1184" cy="936"/>
                <a:chOff x="2940" y="1208"/>
                <a:chExt cx="1184" cy="936"/>
              </a:xfrm>
            </p:grpSpPr>
            <p:grpSp>
              <p:nvGrpSpPr>
                <p:cNvPr id="35" name="Group 242"/>
                <p:cNvGrpSpPr>
                  <a:grpSpLocks/>
                </p:cNvGrpSpPr>
                <p:nvPr/>
              </p:nvGrpSpPr>
              <p:grpSpPr bwMode="auto">
                <a:xfrm>
                  <a:off x="2940" y="1232"/>
                  <a:ext cx="1184" cy="880"/>
                  <a:chOff x="2940" y="1232"/>
                  <a:chExt cx="1184" cy="880"/>
                </a:xfrm>
              </p:grpSpPr>
              <p:sp>
                <p:nvSpPr>
                  <p:cNvPr id="37" name="Rectangle 243"/>
                  <p:cNvSpPr>
                    <a:spLocks noChangeArrowheads="1"/>
                  </p:cNvSpPr>
                  <p:nvPr/>
                </p:nvSpPr>
                <p:spPr bwMode="auto">
                  <a:xfrm>
                    <a:off x="2940" y="1452"/>
                    <a:ext cx="1184" cy="447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en-US">
                      <a:cs typeface="Arial" charset="0"/>
                    </a:endParaRPr>
                  </a:p>
                </p:txBody>
              </p:sp>
              <p:sp>
                <p:nvSpPr>
                  <p:cNvPr id="38" name="Oval 244"/>
                  <p:cNvSpPr>
                    <a:spLocks noChangeArrowheads="1"/>
                  </p:cNvSpPr>
                  <p:nvPr/>
                </p:nvSpPr>
                <p:spPr bwMode="auto">
                  <a:xfrm>
                    <a:off x="3296" y="1232"/>
                    <a:ext cx="472" cy="877"/>
                  </a:xfrm>
                  <a:prstGeom prst="ellipse">
                    <a:avLst/>
                  </a:prstGeom>
                  <a:solidFill>
                    <a:srgbClr val="063DE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en-US">
                      <a:cs typeface="Arial" charset="0"/>
                    </a:endParaRPr>
                  </a:p>
                </p:txBody>
              </p:sp>
              <p:grpSp>
                <p:nvGrpSpPr>
                  <p:cNvPr id="39" name="Group 245"/>
                  <p:cNvGrpSpPr>
                    <a:grpSpLocks/>
                  </p:cNvGrpSpPr>
                  <p:nvPr/>
                </p:nvGrpSpPr>
                <p:grpSpPr bwMode="auto">
                  <a:xfrm>
                    <a:off x="2964" y="1388"/>
                    <a:ext cx="348" cy="244"/>
                    <a:chOff x="2964" y="1388"/>
                    <a:chExt cx="348" cy="244"/>
                  </a:xfrm>
                </p:grpSpPr>
                <p:grpSp>
                  <p:nvGrpSpPr>
                    <p:cNvPr id="76" name="Group 24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64" y="1388"/>
                      <a:ext cx="108" cy="244"/>
                      <a:chOff x="2964" y="1388"/>
                      <a:chExt cx="108" cy="244"/>
                    </a:xfrm>
                  </p:grpSpPr>
                  <p:sp>
                    <p:nvSpPr>
                      <p:cNvPr id="85" name="Oval 24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64" y="1388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86" name="Line 24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998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87" name="Line 24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040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77" name="Group 25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84" y="1388"/>
                      <a:ext cx="108" cy="244"/>
                      <a:chOff x="3084" y="1388"/>
                      <a:chExt cx="108" cy="244"/>
                    </a:xfrm>
                  </p:grpSpPr>
                  <p:sp>
                    <p:nvSpPr>
                      <p:cNvPr id="82" name="Oval 25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84" y="1388"/>
                        <a:ext cx="107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83" name="Line 25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18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84" name="Line 25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0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78" name="Group 25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04" y="1388"/>
                      <a:ext cx="108" cy="244"/>
                      <a:chOff x="3204" y="1388"/>
                      <a:chExt cx="108" cy="244"/>
                    </a:xfrm>
                  </p:grpSpPr>
                  <p:sp>
                    <p:nvSpPr>
                      <p:cNvPr id="79" name="Oval 25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04" y="1388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80" name="Line 25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238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81" name="Line 25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280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0" name="Group 258"/>
                  <p:cNvGrpSpPr>
                    <a:grpSpLocks/>
                  </p:cNvGrpSpPr>
                  <p:nvPr/>
                </p:nvGrpSpPr>
                <p:grpSpPr bwMode="auto">
                  <a:xfrm>
                    <a:off x="2964" y="1704"/>
                    <a:ext cx="348" cy="248"/>
                    <a:chOff x="2964" y="1704"/>
                    <a:chExt cx="348" cy="248"/>
                  </a:xfrm>
                </p:grpSpPr>
                <p:grpSp>
                  <p:nvGrpSpPr>
                    <p:cNvPr id="64" name="Group 25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64" y="1704"/>
                      <a:ext cx="108" cy="248"/>
                      <a:chOff x="2964" y="1704"/>
                      <a:chExt cx="108" cy="248"/>
                    </a:xfrm>
                  </p:grpSpPr>
                  <p:sp>
                    <p:nvSpPr>
                      <p:cNvPr id="73" name="Oval 26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64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74" name="Line 261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998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75" name="Line 262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040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65" name="Group 26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84" y="1704"/>
                      <a:ext cx="108" cy="248"/>
                      <a:chOff x="3084" y="1704"/>
                      <a:chExt cx="108" cy="248"/>
                    </a:xfrm>
                  </p:grpSpPr>
                  <p:sp>
                    <p:nvSpPr>
                      <p:cNvPr id="70" name="Oval 26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84" y="1842"/>
                        <a:ext cx="107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71" name="Line 265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118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72" name="Line 266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160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66" name="Group 26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04" y="1704"/>
                      <a:ext cx="108" cy="248"/>
                      <a:chOff x="3204" y="1704"/>
                      <a:chExt cx="108" cy="248"/>
                    </a:xfrm>
                  </p:grpSpPr>
                  <p:sp>
                    <p:nvSpPr>
                      <p:cNvPr id="67" name="Oval 26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04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68" name="Line 269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238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69" name="Line 270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280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1" name="Group 271"/>
                  <p:cNvGrpSpPr>
                    <a:grpSpLocks/>
                  </p:cNvGrpSpPr>
                  <p:nvPr/>
                </p:nvGrpSpPr>
                <p:grpSpPr bwMode="auto">
                  <a:xfrm>
                    <a:off x="3756" y="1704"/>
                    <a:ext cx="348" cy="248"/>
                    <a:chOff x="3756" y="1704"/>
                    <a:chExt cx="348" cy="248"/>
                  </a:xfrm>
                </p:grpSpPr>
                <p:grpSp>
                  <p:nvGrpSpPr>
                    <p:cNvPr id="52" name="Group 27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756" y="1704"/>
                      <a:ext cx="108" cy="248"/>
                      <a:chOff x="3756" y="1704"/>
                      <a:chExt cx="108" cy="248"/>
                    </a:xfrm>
                  </p:grpSpPr>
                  <p:sp>
                    <p:nvSpPr>
                      <p:cNvPr id="61" name="Oval 27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756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62" name="Line 274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789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63" name="Line 275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32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53" name="Group 27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876" y="1704"/>
                      <a:ext cx="108" cy="248"/>
                      <a:chOff x="3876" y="1704"/>
                      <a:chExt cx="108" cy="248"/>
                    </a:xfrm>
                  </p:grpSpPr>
                  <p:sp>
                    <p:nvSpPr>
                      <p:cNvPr id="58" name="Oval 27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876" y="1842"/>
                        <a:ext cx="107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59" name="Line 278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910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60" name="Line 279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952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54" name="Group 28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996" y="1704"/>
                      <a:ext cx="108" cy="248"/>
                      <a:chOff x="3996" y="1704"/>
                      <a:chExt cx="108" cy="248"/>
                    </a:xfrm>
                  </p:grpSpPr>
                  <p:sp>
                    <p:nvSpPr>
                      <p:cNvPr id="55" name="Oval 28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993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56" name="Line 282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4028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57" name="Line 283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4070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2" name="Group 284"/>
                  <p:cNvGrpSpPr>
                    <a:grpSpLocks/>
                  </p:cNvGrpSpPr>
                  <p:nvPr/>
                </p:nvGrpSpPr>
                <p:grpSpPr bwMode="auto">
                  <a:xfrm>
                    <a:off x="3756" y="1388"/>
                    <a:ext cx="348" cy="244"/>
                    <a:chOff x="3756" y="1388"/>
                    <a:chExt cx="348" cy="244"/>
                  </a:xfrm>
                </p:grpSpPr>
                <p:sp>
                  <p:nvSpPr>
                    <p:cNvPr id="43" name="Oval 2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56" y="1388"/>
                      <a:ext cx="108" cy="11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44" name="Line 2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89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45" name="Line 2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32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46" name="Oval 2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76" y="1388"/>
                      <a:ext cx="107" cy="11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47" name="Line 28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10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48" name="Line 29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52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49" name="Oval 29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94" y="1388"/>
                      <a:ext cx="107" cy="11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50" name="Line 29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30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51" name="Line 29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70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</p:grpSp>
            </p:grpSp>
            <p:sp>
              <p:nvSpPr>
                <p:cNvPr id="36" name="Rectangle 294"/>
                <p:cNvSpPr>
                  <a:spLocks noChangeArrowheads="1"/>
                </p:cNvSpPr>
                <p:nvPr/>
              </p:nvSpPr>
              <p:spPr bwMode="auto">
                <a:xfrm>
                  <a:off x="3452" y="1208"/>
                  <a:ext cx="158" cy="9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>
                    <a:cs typeface="Arial" charset="0"/>
                  </a:endParaRPr>
                </a:p>
              </p:txBody>
            </p:sp>
          </p:grpSp>
          <p:sp>
            <p:nvSpPr>
              <p:cNvPr id="18" name="Rectangle 295"/>
              <p:cNvSpPr>
                <a:spLocks noChangeArrowheads="1"/>
              </p:cNvSpPr>
              <p:nvPr/>
            </p:nvSpPr>
            <p:spPr bwMode="auto">
              <a:xfrm>
                <a:off x="3392" y="1100"/>
                <a:ext cx="64" cy="184"/>
              </a:xfrm>
              <a:prstGeom prst="rect">
                <a:avLst/>
              </a:prstGeom>
              <a:solidFill>
                <a:srgbClr val="063DE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19" name="Rectangle 296"/>
              <p:cNvSpPr>
                <a:spLocks noChangeArrowheads="1"/>
              </p:cNvSpPr>
              <p:nvPr/>
            </p:nvSpPr>
            <p:spPr bwMode="auto">
              <a:xfrm>
                <a:off x="3438" y="2056"/>
                <a:ext cx="184" cy="64"/>
              </a:xfrm>
              <a:prstGeom prst="rect">
                <a:avLst/>
              </a:prstGeom>
              <a:solidFill>
                <a:srgbClr val="063DE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0" name="Line 297"/>
              <p:cNvSpPr>
                <a:spLocks noChangeShapeType="1"/>
              </p:cNvSpPr>
              <p:nvPr/>
            </p:nvSpPr>
            <p:spPr bwMode="auto">
              <a:xfrm>
                <a:off x="628" y="1076"/>
                <a:ext cx="288" cy="1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1" name="Line 298"/>
              <p:cNvSpPr>
                <a:spLocks noChangeShapeType="1"/>
              </p:cNvSpPr>
              <p:nvPr/>
            </p:nvSpPr>
            <p:spPr bwMode="auto">
              <a:xfrm flipV="1">
                <a:off x="540" y="2208"/>
                <a:ext cx="288" cy="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2" name="Rectangle 299"/>
              <p:cNvSpPr>
                <a:spLocks noChangeArrowheads="1"/>
              </p:cNvSpPr>
              <p:nvPr/>
            </p:nvSpPr>
            <p:spPr bwMode="auto">
              <a:xfrm>
                <a:off x="444" y="2627"/>
                <a:ext cx="1168" cy="296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>
                  <a:defRPr/>
                </a:pPr>
                <a:r>
                  <a:rPr lang="en-GB" dirty="0">
                    <a:solidFill>
                      <a:schemeClr val="bg1"/>
                    </a:solidFill>
                    <a:cs typeface="Arial" charset="0"/>
                  </a:rPr>
                  <a:t>Resting</a:t>
                </a:r>
              </a:p>
              <a:p>
                <a:pPr algn="ctr">
                  <a:defRPr/>
                </a:pPr>
                <a:r>
                  <a:rPr lang="en-GB" dirty="0">
                    <a:solidFill>
                      <a:schemeClr val="bg1"/>
                    </a:solidFill>
                    <a:cs typeface="Arial" charset="0"/>
                  </a:rPr>
                  <a:t>(-70 mV)</a:t>
                </a:r>
              </a:p>
            </p:txBody>
          </p:sp>
          <p:sp>
            <p:nvSpPr>
              <p:cNvPr id="23" name="Rectangle 300"/>
              <p:cNvSpPr>
                <a:spLocks noChangeArrowheads="1"/>
              </p:cNvSpPr>
              <p:nvPr/>
            </p:nvSpPr>
            <p:spPr bwMode="auto">
              <a:xfrm>
                <a:off x="1716" y="2627"/>
                <a:ext cx="1152" cy="296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>
                  <a:defRPr/>
                </a:pPr>
                <a:r>
                  <a:rPr lang="en-GB" dirty="0">
                    <a:solidFill>
                      <a:srgbClr val="FFFFFF"/>
                    </a:solidFill>
                    <a:cs typeface="Arial" charset="0"/>
                  </a:rPr>
                  <a:t>Activated</a:t>
                </a:r>
              </a:p>
              <a:p>
                <a:pPr algn="ctr">
                  <a:defRPr/>
                </a:pPr>
                <a:r>
                  <a:rPr lang="en-GB" dirty="0">
                    <a:solidFill>
                      <a:srgbClr val="FFFFFF"/>
                    </a:solidFill>
                    <a:cs typeface="Arial" charset="0"/>
                  </a:rPr>
                  <a:t>(-60 to +30 mV)</a:t>
                </a:r>
              </a:p>
            </p:txBody>
          </p:sp>
          <p:sp>
            <p:nvSpPr>
              <p:cNvPr id="24" name="Rectangle 301"/>
              <p:cNvSpPr>
                <a:spLocks noChangeArrowheads="1"/>
              </p:cNvSpPr>
              <p:nvPr/>
            </p:nvSpPr>
            <p:spPr bwMode="auto">
              <a:xfrm>
                <a:off x="2972" y="2627"/>
                <a:ext cx="1160" cy="296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>
                  <a:defRPr/>
                </a:pPr>
                <a:r>
                  <a:rPr lang="en-GB" dirty="0">
                    <a:solidFill>
                      <a:srgbClr val="FFFFFF"/>
                    </a:solidFill>
                    <a:cs typeface="Arial" charset="0"/>
                  </a:rPr>
                  <a:t>Inactivated</a:t>
                </a:r>
              </a:p>
              <a:p>
                <a:pPr algn="ctr">
                  <a:defRPr/>
                </a:pPr>
                <a:r>
                  <a:rPr lang="en-GB" dirty="0">
                    <a:solidFill>
                      <a:srgbClr val="FFFFFF"/>
                    </a:solidFill>
                    <a:cs typeface="Arial" charset="0"/>
                  </a:rPr>
                  <a:t>(+30 mV, delayed)</a:t>
                </a:r>
              </a:p>
            </p:txBody>
          </p:sp>
          <p:sp>
            <p:nvSpPr>
              <p:cNvPr id="25" name="Line 302"/>
              <p:cNvSpPr>
                <a:spLocks noChangeShapeType="1"/>
              </p:cNvSpPr>
              <p:nvPr/>
            </p:nvSpPr>
            <p:spPr bwMode="auto">
              <a:xfrm>
                <a:off x="2280" y="1048"/>
                <a:ext cx="0" cy="141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6" name="Rectangle 303"/>
              <p:cNvSpPr>
                <a:spLocks noChangeArrowheads="1"/>
              </p:cNvSpPr>
              <p:nvPr/>
            </p:nvSpPr>
            <p:spPr bwMode="auto">
              <a:xfrm>
                <a:off x="2135" y="808"/>
                <a:ext cx="328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sz="1600" dirty="0">
                    <a:cs typeface="Arial" charset="0"/>
                  </a:rPr>
                  <a:t>Na</a:t>
                </a:r>
                <a:r>
                  <a:rPr lang="en-GB" sz="1600" baseline="30000" dirty="0">
                    <a:cs typeface="Arial" charset="0"/>
                  </a:rPr>
                  <a:t>+</a:t>
                </a:r>
              </a:p>
            </p:txBody>
          </p:sp>
          <p:sp>
            <p:nvSpPr>
              <p:cNvPr id="27" name="Line 304"/>
              <p:cNvSpPr>
                <a:spLocks noChangeShapeType="1"/>
              </p:cNvSpPr>
              <p:nvPr/>
            </p:nvSpPr>
            <p:spPr bwMode="auto">
              <a:xfrm>
                <a:off x="3536" y="1048"/>
                <a:ext cx="0" cy="968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8" name="Rectangle 305"/>
              <p:cNvSpPr>
                <a:spLocks noChangeArrowheads="1"/>
              </p:cNvSpPr>
              <p:nvPr/>
            </p:nvSpPr>
            <p:spPr bwMode="auto">
              <a:xfrm>
                <a:off x="3375" y="808"/>
                <a:ext cx="328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sz="1600">
                    <a:cs typeface="Arial" charset="0"/>
                  </a:rPr>
                  <a:t>Na</a:t>
                </a:r>
                <a:r>
                  <a:rPr lang="en-GB" sz="1600" baseline="30000">
                    <a:cs typeface="Arial" charset="0"/>
                  </a:rPr>
                  <a:t>+</a:t>
                </a:r>
              </a:p>
            </p:txBody>
          </p:sp>
          <p:sp>
            <p:nvSpPr>
              <p:cNvPr id="29" name="Rectangle 306"/>
              <p:cNvSpPr>
                <a:spLocks noChangeArrowheads="1"/>
              </p:cNvSpPr>
              <p:nvPr/>
            </p:nvSpPr>
            <p:spPr bwMode="auto">
              <a:xfrm>
                <a:off x="1247" y="1136"/>
                <a:ext cx="782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sz="1600" dirty="0">
                    <a:cs typeface="Arial" charset="0"/>
                  </a:rPr>
                  <a:t>Outside cell</a:t>
                </a:r>
              </a:p>
            </p:txBody>
          </p:sp>
          <p:sp>
            <p:nvSpPr>
              <p:cNvPr id="30" name="Rectangle 307"/>
              <p:cNvSpPr>
                <a:spLocks noChangeArrowheads="1"/>
              </p:cNvSpPr>
              <p:nvPr/>
            </p:nvSpPr>
            <p:spPr bwMode="auto">
              <a:xfrm>
                <a:off x="2511" y="1136"/>
                <a:ext cx="782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sz="1600">
                    <a:cs typeface="Arial" charset="0"/>
                  </a:rPr>
                  <a:t>Outside cell</a:t>
                </a:r>
              </a:p>
            </p:txBody>
          </p:sp>
          <p:sp>
            <p:nvSpPr>
              <p:cNvPr id="31" name="Rectangle 308"/>
              <p:cNvSpPr>
                <a:spLocks noChangeArrowheads="1"/>
              </p:cNvSpPr>
              <p:nvPr/>
            </p:nvSpPr>
            <p:spPr bwMode="auto">
              <a:xfrm>
                <a:off x="1311" y="2008"/>
                <a:ext cx="682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sz="1600">
                    <a:cs typeface="Arial" charset="0"/>
                  </a:rPr>
                  <a:t>Inside cell</a:t>
                </a:r>
              </a:p>
            </p:txBody>
          </p:sp>
          <p:sp>
            <p:nvSpPr>
              <p:cNvPr id="32" name="Rectangle 309"/>
              <p:cNvSpPr>
                <a:spLocks noChangeArrowheads="1"/>
              </p:cNvSpPr>
              <p:nvPr/>
            </p:nvSpPr>
            <p:spPr bwMode="auto">
              <a:xfrm>
                <a:off x="2567" y="2008"/>
                <a:ext cx="682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sz="1600">
                    <a:cs typeface="Arial" charset="0"/>
                  </a:rPr>
                  <a:t>Inside cell</a:t>
                </a:r>
              </a:p>
            </p:txBody>
          </p:sp>
          <p:sp>
            <p:nvSpPr>
              <p:cNvPr id="33" name="Rectangle 310"/>
              <p:cNvSpPr>
                <a:spLocks noChangeArrowheads="1"/>
              </p:cNvSpPr>
              <p:nvPr/>
            </p:nvSpPr>
            <p:spPr bwMode="auto">
              <a:xfrm>
                <a:off x="967" y="784"/>
                <a:ext cx="32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sz="1600" dirty="0">
                    <a:cs typeface="Arial" charset="0"/>
                  </a:rPr>
                  <a:t>Na</a:t>
                </a:r>
                <a:r>
                  <a:rPr lang="en-GB" sz="1600" baseline="30000" dirty="0">
                    <a:cs typeface="Arial" charset="0"/>
                  </a:rPr>
                  <a:t>+</a:t>
                </a:r>
              </a:p>
            </p:txBody>
          </p:sp>
          <p:sp>
            <p:nvSpPr>
              <p:cNvPr id="34" name="Line 311"/>
              <p:cNvSpPr>
                <a:spLocks noChangeShapeType="1"/>
              </p:cNvSpPr>
              <p:nvPr/>
            </p:nvSpPr>
            <p:spPr bwMode="auto">
              <a:xfrm>
                <a:off x="1112" y="992"/>
                <a:ext cx="0" cy="256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4311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117" y="144674"/>
            <a:ext cx="7935182" cy="80876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dirty="0"/>
              <a:t>Electrical Transmission within a Neuron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117" y="1101875"/>
            <a:ext cx="8674742" cy="569182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254061"/>
                </a:solidFill>
              </a:rPr>
              <a:t>Transmission of information within a single neuron is an electrical process</a:t>
            </a:r>
          </a:p>
          <a:p>
            <a:endParaRPr lang="en-US" b="1" dirty="0">
              <a:solidFill>
                <a:srgbClr val="254061"/>
              </a:solidFill>
            </a:endParaRPr>
          </a:p>
        </p:txBody>
      </p:sp>
      <p:sp>
        <p:nvSpPr>
          <p:cNvPr id="5" name="Process 4"/>
          <p:cNvSpPr/>
          <p:nvPr/>
        </p:nvSpPr>
        <p:spPr>
          <a:xfrm>
            <a:off x="2813538" y="1993301"/>
            <a:ext cx="3360169" cy="65907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Incoming signal from another cell</a:t>
            </a:r>
          </a:p>
        </p:txBody>
      </p:sp>
      <p:sp>
        <p:nvSpPr>
          <p:cNvPr id="6" name="Process 5"/>
          <p:cNvSpPr/>
          <p:nvPr/>
        </p:nvSpPr>
        <p:spPr>
          <a:xfrm>
            <a:off x="3086853" y="3327529"/>
            <a:ext cx="2893925" cy="61085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Threshold reached </a:t>
            </a:r>
          </a:p>
        </p:txBody>
      </p:sp>
      <p:sp>
        <p:nvSpPr>
          <p:cNvPr id="7" name="Rectangle 6"/>
          <p:cNvSpPr/>
          <p:nvPr/>
        </p:nvSpPr>
        <p:spPr>
          <a:xfrm>
            <a:off x="3231552" y="4581377"/>
            <a:ext cx="2604533" cy="643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Action Potential </a:t>
            </a:r>
          </a:p>
          <a:p>
            <a:pPr algn="ctr"/>
            <a:r>
              <a:rPr lang="en-US" dirty="0"/>
              <a:t>(Electrical signal)</a:t>
            </a:r>
          </a:p>
        </p:txBody>
      </p:sp>
      <p:sp>
        <p:nvSpPr>
          <p:cNvPr id="8" name="Process 7"/>
          <p:cNvSpPr/>
          <p:nvPr/>
        </p:nvSpPr>
        <p:spPr>
          <a:xfrm>
            <a:off x="3231552" y="5899527"/>
            <a:ext cx="2717072" cy="78767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Conveys message along axon to axon terminals</a:t>
            </a:r>
          </a:p>
        </p:txBody>
      </p:sp>
      <p:sp>
        <p:nvSpPr>
          <p:cNvPr id="9" name="Down Arrow 8"/>
          <p:cNvSpPr/>
          <p:nvPr/>
        </p:nvSpPr>
        <p:spPr>
          <a:xfrm>
            <a:off x="4356965" y="2716677"/>
            <a:ext cx="321547" cy="53047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356965" y="4018754"/>
            <a:ext cx="329251" cy="51439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348592" y="5320828"/>
            <a:ext cx="337624" cy="53047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51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60539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Resting Potential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109176"/>
            <a:ext cx="8280920" cy="440805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Resting membrane potential – difference in electrical charge inside the cell compared with outside the cell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The inside of a neuron is more negative than the outside of a neuron 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Difference is roughly -70mV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Neurons are polarized in their resting state, meaning there is ‘potential’ for current to flow 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Membrane potential caused by:</a:t>
            </a:r>
          </a:p>
          <a:p>
            <a:pPr marL="1085850" lvl="1" indent="-342900"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Selective permeability of the membrane </a:t>
            </a:r>
          </a:p>
          <a:p>
            <a:pPr marL="1085850" lvl="1" indent="-342900"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Uneven distribution of ions inside and outside the cell</a:t>
            </a:r>
          </a:p>
          <a:p>
            <a:pPr marL="1085850" lvl="1" indent="-342900"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More negatively charged ions inside the cell </a:t>
            </a:r>
          </a:p>
          <a:p>
            <a:pPr marL="1085850" lvl="1" indent="-342900"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More positively charged ions outside </a:t>
            </a:r>
          </a:p>
        </p:txBody>
      </p:sp>
    </p:spTree>
    <p:extLst>
      <p:ext uri="{BB962C8B-B14F-4D97-AF65-F5344CB8AC3E}">
        <p14:creationId xmlns:p14="http://schemas.microsoft.com/office/powerpoint/2010/main" val="3000852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117" y="176825"/>
            <a:ext cx="8516347" cy="1028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Distribution of ions inside and outside a neuron at resting potential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32117" y="1480950"/>
            <a:ext cx="4037013" cy="380772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sz="2000" dirty="0">
                <a:solidFill>
                  <a:srgbClr val="4F81BD"/>
                </a:solidFill>
              </a:rPr>
              <a:t>Differences in ionic makeup</a:t>
            </a:r>
          </a:p>
          <a:p>
            <a:pPr lvl="1" eaLnBrk="1" hangingPunct="1"/>
            <a:r>
              <a:rPr lang="en-US" b="1" dirty="0">
                <a:solidFill>
                  <a:srgbClr val="254061"/>
                </a:solidFill>
              </a:rPr>
              <a:t>Inside the neuron has </a:t>
            </a:r>
            <a:r>
              <a:rPr lang="en-US" i="1" dirty="0">
                <a:solidFill>
                  <a:schemeClr val="accent1"/>
                </a:solidFill>
              </a:rPr>
              <a:t>lower</a:t>
            </a:r>
            <a:r>
              <a:rPr lang="en-US" b="1" dirty="0">
                <a:solidFill>
                  <a:srgbClr val="254061"/>
                </a:solidFill>
              </a:rPr>
              <a:t> concentration of Na</a:t>
            </a:r>
            <a:r>
              <a:rPr lang="en-US" b="1" baseline="30000" dirty="0">
                <a:solidFill>
                  <a:srgbClr val="254061"/>
                </a:solidFill>
              </a:rPr>
              <a:t>+</a:t>
            </a:r>
            <a:r>
              <a:rPr lang="en-US" b="1" dirty="0">
                <a:solidFill>
                  <a:srgbClr val="254061"/>
                </a:solidFill>
              </a:rPr>
              <a:t> and </a:t>
            </a:r>
            <a:r>
              <a:rPr lang="en-US" b="1" dirty="0" err="1">
                <a:solidFill>
                  <a:srgbClr val="254061"/>
                </a:solidFill>
              </a:rPr>
              <a:t>Cl</a:t>
            </a:r>
            <a:r>
              <a:rPr lang="en-US" b="1" baseline="30000" dirty="0">
                <a:solidFill>
                  <a:srgbClr val="254061"/>
                </a:solidFill>
              </a:rPr>
              <a:t>–</a:t>
            </a:r>
            <a:r>
              <a:rPr lang="en-US" b="1" dirty="0">
                <a:solidFill>
                  <a:srgbClr val="254061"/>
                </a:solidFill>
              </a:rPr>
              <a:t> than outside</a:t>
            </a:r>
          </a:p>
          <a:p>
            <a:pPr lvl="1" eaLnBrk="1" hangingPunct="1"/>
            <a:r>
              <a:rPr lang="en-US" b="1" dirty="0">
                <a:solidFill>
                  <a:srgbClr val="254061"/>
                </a:solidFill>
              </a:rPr>
              <a:t>Inside has </a:t>
            </a:r>
            <a:r>
              <a:rPr lang="en-US" i="1" dirty="0">
                <a:solidFill>
                  <a:srgbClr val="4F81BD"/>
                </a:solidFill>
              </a:rPr>
              <a:t>higher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b="1" dirty="0">
                <a:solidFill>
                  <a:srgbClr val="254061"/>
                </a:solidFill>
              </a:rPr>
              <a:t>concentration of K</a:t>
            </a:r>
            <a:r>
              <a:rPr lang="en-US" b="1" baseline="30000" dirty="0">
                <a:solidFill>
                  <a:srgbClr val="254061"/>
                </a:solidFill>
              </a:rPr>
              <a:t>+</a:t>
            </a:r>
            <a:r>
              <a:rPr lang="en-US" b="1" dirty="0">
                <a:solidFill>
                  <a:srgbClr val="254061"/>
                </a:solidFill>
              </a:rPr>
              <a:t> and negatively charged proteins (A</a:t>
            </a:r>
            <a:r>
              <a:rPr lang="en-US" b="1" baseline="30000" dirty="0">
                <a:solidFill>
                  <a:srgbClr val="254061"/>
                </a:solidFill>
              </a:rPr>
              <a:t>–</a:t>
            </a:r>
            <a:r>
              <a:rPr lang="en-US" b="1" dirty="0">
                <a:solidFill>
                  <a:srgbClr val="254061"/>
                </a:solidFill>
              </a:rPr>
              <a:t>) than outside</a:t>
            </a:r>
          </a:p>
        </p:txBody>
      </p:sp>
      <p:pic>
        <p:nvPicPr>
          <p:cNvPr id="7" name="Picture 5" descr="http://faculty.irsc.edu/FACULTY/TFischer/AP1/resting%20membrane%20potential.jpg"/>
          <p:cNvPicPr>
            <a:picLocks noChangeAspect="1" noChangeArrowheads="1"/>
          </p:cNvPicPr>
          <p:nvPr/>
        </p:nvPicPr>
        <p:blipFill rotWithShape="1">
          <a:blip r:embed="rId2"/>
          <a:srcRect l="2985" t="2511" r="2806" b="2986"/>
          <a:stretch/>
        </p:blipFill>
        <p:spPr bwMode="auto">
          <a:xfrm>
            <a:off x="4501660" y="1480950"/>
            <a:ext cx="4453430" cy="5159024"/>
          </a:xfrm>
          <a:prstGeom prst="rect">
            <a:avLst/>
          </a:prstGeom>
          <a:ln w="38100" cap="sq">
            <a:solidFill>
              <a:srgbClr val="25406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0959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917341"/>
            <a:ext cx="8280920" cy="8065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Glia: Provide </a:t>
            </a:r>
            <a:r>
              <a:rPr lang="en-US" b="1" i="1" u="sng" dirty="0">
                <a:solidFill>
                  <a:schemeClr val="accent1"/>
                </a:solidFill>
              </a:rPr>
              <a:t>support</a:t>
            </a:r>
            <a:r>
              <a:rPr lang="en-US" b="1" i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to neurons; physical support, maintain the chemical environment and provide immunological function.</a:t>
            </a: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95009"/>
            <a:ext cx="5258076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Cells of the Nervous System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593156"/>
              </p:ext>
            </p:extLst>
          </p:nvPr>
        </p:nvGraphicFramePr>
        <p:xfrm>
          <a:off x="457200" y="1882672"/>
          <a:ext cx="8291264" cy="4715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hoto Editor Photo" r:id="rId3" imgW="7621064" imgH="5714286" progId="MSPhotoEd.3">
                  <p:embed/>
                </p:oleObj>
              </mc:Choice>
              <mc:Fallback>
                <p:oleObj name="Photo Editor Photo" r:id="rId3" imgW="7621064" imgH="5714286" progId="MSPhotoEd.3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82672"/>
                        <a:ext cx="8291264" cy="47157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47564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32138" y="178188"/>
            <a:ext cx="6858000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dirty="0"/>
              <a:t>Resting Membrane Potential 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972425" y="1077026"/>
            <a:ext cx="4014819" cy="541727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42900" indent="-342900" eaLnBrk="1" hangingPunct="1">
              <a:buFont typeface="Arial"/>
              <a:buChar char="•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Negative interior of the cell is due to much greater diffusion of K</a:t>
            </a:r>
            <a:r>
              <a:rPr lang="en-US" sz="2200" baseline="30000" dirty="0">
                <a:solidFill>
                  <a:schemeClr val="accent1">
                    <a:lumMod val="50000"/>
                  </a:schemeClr>
                </a:solidFill>
              </a:rPr>
              <a:t>+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 out of the cell than Na</a:t>
            </a:r>
            <a:r>
              <a:rPr lang="en-US" sz="2200" baseline="30000" dirty="0">
                <a:solidFill>
                  <a:schemeClr val="accent1">
                    <a:lumMod val="50000"/>
                  </a:schemeClr>
                </a:solidFill>
              </a:rPr>
              <a:t>+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 diffusion into the cell</a:t>
            </a:r>
          </a:p>
          <a:p>
            <a:pPr marL="342900" indent="-342900" eaLnBrk="1" hangingPunct="1">
              <a:buFont typeface="Arial"/>
              <a:buChar char="•"/>
            </a:pPr>
            <a:r>
              <a:rPr lang="en-US" sz="2200" b="1" i="1" dirty="0">
                <a:solidFill>
                  <a:schemeClr val="accent1"/>
                </a:solidFill>
              </a:rPr>
              <a:t>Sodium-potassium pump 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stabilizes the resting membrane potential by maintaining the concentration gradients for Na</a:t>
            </a:r>
            <a:r>
              <a:rPr lang="en-US" sz="2200" baseline="30000" dirty="0">
                <a:solidFill>
                  <a:schemeClr val="accent1">
                    <a:lumMod val="50000"/>
                  </a:schemeClr>
                </a:solidFill>
              </a:rPr>
              <a:t>+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 and K</a:t>
            </a:r>
            <a:r>
              <a:rPr lang="en-US" sz="2200" baseline="30000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  <a:p>
            <a:pPr marL="342900" indent="-342900" eaLnBrk="1" hangingPunct="1">
              <a:buFont typeface="Arial"/>
              <a:buChar char="•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For every 3 Na+ ions that</a:t>
            </a:r>
            <a:r>
              <a:rPr lang="fr-FR" sz="2200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fr-FR" sz="2200" dirty="0" err="1">
                <a:solidFill>
                  <a:schemeClr val="accent1">
                    <a:lumMod val="50000"/>
                  </a:schemeClr>
                </a:solidFill>
              </a:rPr>
              <a:t>pumped</a:t>
            </a:r>
            <a:r>
              <a:rPr lang="fr-FR" sz="2200" dirty="0">
                <a:solidFill>
                  <a:schemeClr val="accent1">
                    <a:lumMod val="50000"/>
                  </a:schemeClr>
                </a:solidFill>
              </a:rPr>
              <a:t> out, 2 K+ are </a:t>
            </a:r>
            <a:r>
              <a:rPr lang="fr-FR" sz="2200" dirty="0" err="1">
                <a:solidFill>
                  <a:schemeClr val="accent1">
                    <a:lumMod val="50000"/>
                  </a:schemeClr>
                </a:solidFill>
              </a:rPr>
              <a:t>pumped</a:t>
            </a:r>
            <a:r>
              <a:rPr lang="fr-FR" sz="2200" dirty="0">
                <a:solidFill>
                  <a:schemeClr val="accent1">
                    <a:lumMod val="50000"/>
                  </a:schemeClr>
                </a:solidFill>
              </a:rPr>
              <a:t> in, </a:t>
            </a:r>
            <a:r>
              <a:rPr lang="fr-FR" sz="2200" dirty="0" err="1">
                <a:solidFill>
                  <a:schemeClr val="accent1">
                    <a:lumMod val="50000"/>
                  </a:schemeClr>
                </a:solidFill>
              </a:rPr>
              <a:t>keeping</a:t>
            </a:r>
            <a:r>
              <a:rPr lang="fr-FR" sz="2200" dirty="0">
                <a:solidFill>
                  <a:schemeClr val="accent1">
                    <a:lumMod val="50000"/>
                  </a:schemeClr>
                </a:solidFill>
              </a:rPr>
              <a:t> the </a:t>
            </a:r>
            <a:r>
              <a:rPr lang="fr-FR" sz="2200" dirty="0" err="1">
                <a:solidFill>
                  <a:schemeClr val="accent1">
                    <a:lumMod val="50000"/>
                  </a:schemeClr>
                </a:solidFill>
              </a:rPr>
              <a:t>inside</a:t>
            </a:r>
            <a:r>
              <a:rPr lang="fr-FR" sz="2200" dirty="0">
                <a:solidFill>
                  <a:schemeClr val="accent1">
                    <a:lumMod val="50000"/>
                  </a:schemeClr>
                </a:solidFill>
              </a:rPr>
              <a:t> of the </a:t>
            </a:r>
            <a:r>
              <a:rPr lang="fr-FR" sz="2200" dirty="0" err="1">
                <a:solidFill>
                  <a:schemeClr val="accent1">
                    <a:lumMod val="50000"/>
                  </a:schemeClr>
                </a:solidFill>
              </a:rPr>
              <a:t>cell</a:t>
            </a:r>
            <a:r>
              <a:rPr lang="fr-FR" sz="2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accent1">
                    <a:lumMod val="50000"/>
                  </a:schemeClr>
                </a:solidFill>
              </a:rPr>
              <a:t>negative</a:t>
            </a:r>
            <a:endParaRPr lang="en-US" sz="2200" baseline="30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3796" name="Picture 5" descr="http://science.halleyhosting.com/sci/ibbio/cells/notes/ch6/pics/NaK-pum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31" y="1687877"/>
            <a:ext cx="4726745" cy="3520426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212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131315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Changes in membrane potential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48443" y="1143375"/>
            <a:ext cx="8228013" cy="37755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b="1" kern="1200">
                <a:solidFill>
                  <a:srgbClr val="8D8C8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</a:rPr>
              <a:t>Membrane potential changes when: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Ion concentrations on two sides change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Permeability of membrane to ions changes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Changes in membrane potential are signals used to receive, integrate and send information</a:t>
            </a:r>
          </a:p>
        </p:txBody>
      </p:sp>
    </p:spTree>
    <p:extLst>
      <p:ext uri="{BB962C8B-B14F-4D97-AF65-F5344CB8AC3E}">
        <p14:creationId xmlns:p14="http://schemas.microsoft.com/office/powerpoint/2010/main" val="3087264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07404" y="228600"/>
            <a:ext cx="7524206" cy="6588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GB" sz="3200" b="1" dirty="0">
                <a:solidFill>
                  <a:schemeClr val="tx2"/>
                </a:solidFill>
              </a:rPr>
              <a:t>Types of membrane potential difference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064425"/>
            <a:ext cx="8686800" cy="562277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endParaRPr lang="en-GB" sz="600" b="1" dirty="0"/>
          </a:p>
          <a:p>
            <a:pPr>
              <a:spcBef>
                <a:spcPct val="20000"/>
              </a:spcBef>
            </a:pPr>
            <a:r>
              <a:rPr lang="en-GB" sz="1800" b="1" i="1" dirty="0">
                <a:solidFill>
                  <a:schemeClr val="accent1"/>
                </a:solidFill>
              </a:rPr>
              <a:t>Resting potential</a:t>
            </a:r>
            <a:endParaRPr lang="en-GB" sz="1800" i="1" dirty="0">
              <a:solidFill>
                <a:schemeClr val="accent1"/>
              </a:solidFill>
            </a:endParaRP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GB" sz="1800" b="1" dirty="0">
                <a:solidFill>
                  <a:schemeClr val="accent1">
                    <a:lumMod val="50000"/>
                  </a:schemeClr>
                </a:solidFill>
              </a:rPr>
              <a:t>Membrane potential of neurons in resting state.</a:t>
            </a:r>
          </a:p>
          <a:p>
            <a:pPr marL="0" indent="0">
              <a:spcBef>
                <a:spcPct val="20000"/>
              </a:spcBef>
            </a:pPr>
            <a:endParaRPr lang="en-GB" sz="8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spcBef>
                <a:spcPct val="20000"/>
              </a:spcBef>
            </a:pPr>
            <a:r>
              <a:rPr lang="en-GB" sz="1800" b="1" i="1" dirty="0">
                <a:solidFill>
                  <a:srgbClr val="4F81BD"/>
                </a:solidFill>
              </a:rPr>
              <a:t>Action potential</a:t>
            </a:r>
            <a:endParaRPr lang="en-GB" sz="1800" i="1" dirty="0">
              <a:solidFill>
                <a:srgbClr val="4F81BD"/>
              </a:solidFill>
            </a:endParaRP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GB" sz="1800" b="1" dirty="0">
                <a:solidFill>
                  <a:srgbClr val="254061"/>
                </a:solidFill>
              </a:rPr>
              <a:t>Brief, stereotyped (</a:t>
            </a:r>
            <a:r>
              <a:rPr lang="ja-JP" altLang="en-GB" sz="1800" b="1" dirty="0">
                <a:solidFill>
                  <a:srgbClr val="254061"/>
                </a:solidFill>
              </a:rPr>
              <a:t>“</a:t>
            </a:r>
            <a:r>
              <a:rPr lang="en-GB" altLang="ja-JP" sz="1800" b="1" dirty="0">
                <a:solidFill>
                  <a:srgbClr val="254061"/>
                </a:solidFill>
              </a:rPr>
              <a:t>all-or-none</a:t>
            </a:r>
            <a:r>
              <a:rPr lang="ja-JP" altLang="en-GB" sz="1800" b="1" dirty="0">
                <a:solidFill>
                  <a:srgbClr val="254061"/>
                </a:solidFill>
              </a:rPr>
              <a:t>”</a:t>
            </a:r>
            <a:r>
              <a:rPr lang="en-GB" altLang="ja-JP" sz="1800" b="1" dirty="0">
                <a:solidFill>
                  <a:srgbClr val="254061"/>
                </a:solidFill>
              </a:rPr>
              <a:t>) change of membrane potential in the positive direction during excitation of cells.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GB" sz="1800" b="1" dirty="0">
                <a:solidFill>
                  <a:srgbClr val="254061"/>
                </a:solidFill>
              </a:rPr>
              <a:t>Amplitude: around 100 mV.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GB" sz="1800" b="1" dirty="0">
                <a:solidFill>
                  <a:srgbClr val="254061"/>
                </a:solidFill>
              </a:rPr>
              <a:t>Duration: nerve cells around 1.5 </a:t>
            </a:r>
            <a:r>
              <a:rPr lang="en-GB" sz="1800" b="1" dirty="0" err="1">
                <a:solidFill>
                  <a:srgbClr val="254061"/>
                </a:solidFill>
              </a:rPr>
              <a:t>ms</a:t>
            </a:r>
            <a:endParaRPr lang="en-GB" sz="1800" b="1" dirty="0">
              <a:solidFill>
                <a:srgbClr val="254061"/>
              </a:solidFill>
            </a:endParaRPr>
          </a:p>
          <a:p>
            <a:pPr marL="0" indent="0">
              <a:spcBef>
                <a:spcPct val="20000"/>
              </a:spcBef>
            </a:pPr>
            <a:endParaRPr lang="en-GB" sz="800" b="1" dirty="0">
              <a:solidFill>
                <a:srgbClr val="254061"/>
              </a:solidFill>
            </a:endParaRPr>
          </a:p>
          <a:p>
            <a:pPr marL="0" indent="0">
              <a:spcBef>
                <a:spcPct val="20000"/>
              </a:spcBef>
            </a:pPr>
            <a:r>
              <a:rPr lang="en-GB" sz="1800" b="1" i="1" dirty="0" err="1">
                <a:solidFill>
                  <a:srgbClr val="4F81BD"/>
                </a:solidFill>
              </a:rPr>
              <a:t>Electrotonic</a:t>
            </a:r>
            <a:r>
              <a:rPr lang="en-GB" sz="1800" b="1" i="1" dirty="0">
                <a:solidFill>
                  <a:srgbClr val="4F81BD"/>
                </a:solidFill>
              </a:rPr>
              <a:t> potential</a:t>
            </a:r>
            <a:endParaRPr lang="en-GB" sz="1800" i="1" dirty="0">
              <a:solidFill>
                <a:srgbClr val="4F81BD"/>
              </a:solidFill>
            </a:endParaRP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GB" sz="1800" b="1" dirty="0">
                <a:solidFill>
                  <a:srgbClr val="254061"/>
                </a:solidFill>
              </a:rPr>
              <a:t>Positive (depolarizing) or negative (hyperpolarizing) departure from resting potential due to flow of current across membrane.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GB" sz="1800" b="1" dirty="0">
                <a:solidFill>
                  <a:srgbClr val="254061"/>
                </a:solidFill>
              </a:rPr>
              <a:t>Depolarizing current acts as a stimulus (i.e. triggers an action potential when a threshold is reached).</a:t>
            </a:r>
          </a:p>
          <a:p>
            <a:pPr marL="0" indent="0">
              <a:spcBef>
                <a:spcPct val="20000"/>
              </a:spcBef>
            </a:pPr>
            <a:endParaRPr lang="en-GB" sz="800" b="1" dirty="0">
              <a:solidFill>
                <a:srgbClr val="254061"/>
              </a:solidFill>
            </a:endParaRPr>
          </a:p>
          <a:p>
            <a:pPr>
              <a:spcBef>
                <a:spcPct val="20000"/>
              </a:spcBef>
            </a:pPr>
            <a:r>
              <a:rPr lang="en-GB" sz="1800" b="1" i="1" dirty="0">
                <a:solidFill>
                  <a:srgbClr val="4F81BD"/>
                </a:solidFill>
              </a:rPr>
              <a:t>Synaptic potential</a:t>
            </a:r>
            <a:endParaRPr lang="en-GB" sz="1800" i="1" dirty="0">
              <a:solidFill>
                <a:srgbClr val="4F81BD"/>
              </a:solidFill>
            </a:endParaRP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GB" sz="1800" b="1" dirty="0">
                <a:solidFill>
                  <a:srgbClr val="254061"/>
                </a:solidFill>
              </a:rPr>
              <a:t>Depolarizing (excitatory) or hyperpolarizing (inhibitory) departure from resting potential due to activation of excitatory or inhibitory synapses.</a:t>
            </a:r>
          </a:p>
        </p:txBody>
      </p:sp>
    </p:spTree>
    <p:extLst>
      <p:ext uri="{BB962C8B-B14F-4D97-AF65-F5344CB8AC3E}">
        <p14:creationId xmlns:p14="http://schemas.microsoft.com/office/powerpoint/2010/main" val="17336396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128623" y="932351"/>
            <a:ext cx="8780629" cy="5627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52"/>
          <p:cNvSpPr>
            <a:spLocks noChangeArrowheads="1"/>
          </p:cNvSpPr>
          <p:nvPr/>
        </p:nvSpPr>
        <p:spPr bwMode="auto">
          <a:xfrm>
            <a:off x="112546" y="100000"/>
            <a:ext cx="5707464" cy="6588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GB" sz="3200" b="1" dirty="0">
                <a:solidFill>
                  <a:schemeClr val="accent1">
                    <a:lumMod val="50000"/>
                  </a:schemeClr>
                </a:solidFill>
              </a:rPr>
              <a:t>Changes in membrane potential</a:t>
            </a:r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266700" y="1574800"/>
            <a:ext cx="6332538" cy="4937125"/>
            <a:chOff x="151" y="820"/>
            <a:chExt cx="3989" cy="3110"/>
          </a:xfrm>
        </p:grpSpPr>
        <p:grpSp>
          <p:nvGrpSpPr>
            <p:cNvPr id="7" name="Group 4"/>
            <p:cNvGrpSpPr>
              <a:grpSpLocks/>
            </p:cNvGrpSpPr>
            <p:nvPr/>
          </p:nvGrpSpPr>
          <p:grpSpPr bwMode="auto">
            <a:xfrm>
              <a:off x="151" y="1135"/>
              <a:ext cx="3951" cy="2432"/>
              <a:chOff x="151" y="1135"/>
              <a:chExt cx="3951" cy="2432"/>
            </a:xfrm>
          </p:grpSpPr>
          <p:grpSp>
            <p:nvGrpSpPr>
              <p:cNvPr id="26" name="Group 5"/>
              <p:cNvGrpSpPr>
                <a:grpSpLocks/>
              </p:cNvGrpSpPr>
              <p:nvPr/>
            </p:nvGrpSpPr>
            <p:grpSpPr bwMode="auto">
              <a:xfrm>
                <a:off x="400" y="1672"/>
                <a:ext cx="96" cy="1720"/>
                <a:chOff x="400" y="1672"/>
                <a:chExt cx="96" cy="1720"/>
              </a:xfrm>
            </p:grpSpPr>
            <p:sp>
              <p:nvSpPr>
                <p:cNvPr id="52" name="Line 6"/>
                <p:cNvSpPr>
                  <a:spLocks noChangeShapeType="1"/>
                </p:cNvSpPr>
                <p:nvPr/>
              </p:nvSpPr>
              <p:spPr bwMode="auto">
                <a:xfrm>
                  <a:off x="496" y="1680"/>
                  <a:ext cx="0" cy="170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Arial" charset="0"/>
                  </a:endParaRPr>
                </a:p>
              </p:txBody>
            </p:sp>
            <p:sp>
              <p:nvSpPr>
                <p:cNvPr id="53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400" y="167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Arial" charset="0"/>
                  </a:endParaRPr>
                </a:p>
              </p:txBody>
            </p:sp>
            <p:sp>
              <p:nvSpPr>
                <p:cNvPr id="54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400" y="3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Arial" charset="0"/>
                  </a:endParaRPr>
                </a:p>
              </p:txBody>
            </p:sp>
          </p:grp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191" y="1584"/>
                <a:ext cx="185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sz="1600" b="1">
                    <a:cs typeface="Arial" charset="0"/>
                  </a:rPr>
                  <a:t>0</a:t>
                </a:r>
              </a:p>
            </p:txBody>
          </p:sp>
          <p:sp>
            <p:nvSpPr>
              <p:cNvPr id="28" name="Rectangle 10"/>
              <p:cNvSpPr>
                <a:spLocks noChangeArrowheads="1"/>
              </p:cNvSpPr>
              <p:nvPr/>
            </p:nvSpPr>
            <p:spPr bwMode="auto">
              <a:xfrm>
                <a:off x="151" y="3288"/>
                <a:ext cx="299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sz="1600" b="1">
                    <a:cs typeface="Arial" charset="0"/>
                  </a:rPr>
                  <a:t>-70</a:t>
                </a:r>
              </a:p>
            </p:txBody>
          </p:sp>
          <p:sp>
            <p:nvSpPr>
              <p:cNvPr id="29" name="Rectangle 11"/>
              <p:cNvSpPr>
                <a:spLocks noChangeArrowheads="1"/>
              </p:cNvSpPr>
              <p:nvPr/>
            </p:nvSpPr>
            <p:spPr bwMode="auto">
              <a:xfrm>
                <a:off x="183" y="2336"/>
                <a:ext cx="313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sz="1600" b="1">
                    <a:cs typeface="Arial" charset="0"/>
                  </a:rPr>
                  <a:t>mV</a:t>
                </a:r>
              </a:p>
            </p:txBody>
          </p:sp>
          <p:sp>
            <p:nvSpPr>
              <p:cNvPr id="30" name="Line 12"/>
              <p:cNvSpPr>
                <a:spLocks noChangeShapeType="1"/>
              </p:cNvSpPr>
              <p:nvPr/>
            </p:nvSpPr>
            <p:spPr bwMode="auto">
              <a:xfrm>
                <a:off x="604" y="1664"/>
                <a:ext cx="1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31" name="Line 13"/>
              <p:cNvSpPr>
                <a:spLocks noChangeShapeType="1"/>
              </p:cNvSpPr>
              <p:nvPr/>
            </p:nvSpPr>
            <p:spPr bwMode="auto">
              <a:xfrm flipH="1">
                <a:off x="790" y="1668"/>
                <a:ext cx="2" cy="17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32" name="Line 14"/>
              <p:cNvSpPr>
                <a:spLocks noChangeShapeType="1"/>
              </p:cNvSpPr>
              <p:nvPr/>
            </p:nvSpPr>
            <p:spPr bwMode="auto">
              <a:xfrm>
                <a:off x="796" y="3408"/>
                <a:ext cx="3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33" name="Arc 15"/>
              <p:cNvSpPr>
                <a:spLocks/>
              </p:cNvSpPr>
              <p:nvPr/>
            </p:nvSpPr>
            <p:spPr bwMode="auto">
              <a:xfrm>
                <a:off x="1142" y="3288"/>
                <a:ext cx="188" cy="10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16"/>
              <p:cNvSpPr>
                <a:spLocks noChangeShapeType="1"/>
              </p:cNvSpPr>
              <p:nvPr/>
            </p:nvSpPr>
            <p:spPr bwMode="auto">
              <a:xfrm flipV="1">
                <a:off x="1340" y="1176"/>
                <a:ext cx="104" cy="211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35" name="Arc 17"/>
              <p:cNvSpPr>
                <a:spLocks/>
              </p:cNvSpPr>
              <p:nvPr/>
            </p:nvSpPr>
            <p:spPr bwMode="auto">
              <a:xfrm>
                <a:off x="1689" y="3290"/>
                <a:ext cx="188" cy="10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Line 18"/>
              <p:cNvSpPr>
                <a:spLocks noChangeShapeType="1"/>
              </p:cNvSpPr>
              <p:nvPr/>
            </p:nvSpPr>
            <p:spPr bwMode="auto">
              <a:xfrm>
                <a:off x="1880" y="3406"/>
                <a:ext cx="3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37" name="Arc 19"/>
              <p:cNvSpPr>
                <a:spLocks/>
              </p:cNvSpPr>
              <p:nvPr/>
            </p:nvSpPr>
            <p:spPr bwMode="auto">
              <a:xfrm>
                <a:off x="2235" y="3400"/>
                <a:ext cx="260" cy="1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20"/>
              <p:cNvSpPr>
                <a:spLocks/>
              </p:cNvSpPr>
              <p:nvPr/>
            </p:nvSpPr>
            <p:spPr bwMode="auto">
              <a:xfrm>
                <a:off x="2499" y="3391"/>
                <a:ext cx="104" cy="1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50"/>
                      <a:pt x="9544" y="113"/>
                      <a:pt x="21392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50"/>
                      <a:pt x="9544" y="113"/>
                      <a:pt x="21392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21"/>
              <p:cNvSpPr>
                <a:spLocks/>
              </p:cNvSpPr>
              <p:nvPr/>
            </p:nvSpPr>
            <p:spPr bwMode="auto">
              <a:xfrm>
                <a:off x="2603" y="3213"/>
                <a:ext cx="92" cy="180"/>
              </a:xfrm>
              <a:custGeom>
                <a:avLst/>
                <a:gdLst>
                  <a:gd name="T0" fmla="*/ 0 w 21600"/>
                  <a:gd name="T1" fmla="*/ 0 h 21598"/>
                  <a:gd name="T2" fmla="*/ 0 w 21600"/>
                  <a:gd name="T3" fmla="*/ 0 h 21598"/>
                  <a:gd name="T4" fmla="*/ 0 w 21600"/>
                  <a:gd name="T5" fmla="*/ 0 h 2159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598" fill="none" extrusionOk="0">
                    <a:moveTo>
                      <a:pt x="0" y="21598"/>
                    </a:moveTo>
                    <a:cubicBezTo>
                      <a:pt x="0" y="9759"/>
                      <a:pt x="9528" y="127"/>
                      <a:pt x="21365" y="-1"/>
                    </a:cubicBezTo>
                  </a:path>
                  <a:path w="21600" h="21598" stroke="0" extrusionOk="0">
                    <a:moveTo>
                      <a:pt x="0" y="21598"/>
                    </a:moveTo>
                    <a:cubicBezTo>
                      <a:pt x="0" y="9759"/>
                      <a:pt x="9528" y="127"/>
                      <a:pt x="21365" y="-1"/>
                    </a:cubicBezTo>
                    <a:lnTo>
                      <a:pt x="21600" y="21598"/>
                    </a:lnTo>
                    <a:lnTo>
                      <a:pt x="0" y="21598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Line 22"/>
              <p:cNvSpPr>
                <a:spLocks noChangeShapeType="1"/>
              </p:cNvSpPr>
              <p:nvPr/>
            </p:nvSpPr>
            <p:spPr bwMode="auto">
              <a:xfrm>
                <a:off x="2692" y="3212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41" name="Line 23"/>
              <p:cNvSpPr>
                <a:spLocks noChangeShapeType="1"/>
              </p:cNvSpPr>
              <p:nvPr/>
            </p:nvSpPr>
            <p:spPr bwMode="auto">
              <a:xfrm>
                <a:off x="2834" y="3212"/>
                <a:ext cx="0" cy="1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42" name="Line 24"/>
              <p:cNvSpPr>
                <a:spLocks noChangeShapeType="1"/>
              </p:cNvSpPr>
              <p:nvPr/>
            </p:nvSpPr>
            <p:spPr bwMode="auto">
              <a:xfrm>
                <a:off x="2836" y="3394"/>
                <a:ext cx="3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43" name="Line 25"/>
              <p:cNvSpPr>
                <a:spLocks noChangeShapeType="1"/>
              </p:cNvSpPr>
              <p:nvPr/>
            </p:nvSpPr>
            <p:spPr bwMode="auto">
              <a:xfrm flipV="1">
                <a:off x="3224" y="3012"/>
                <a:ext cx="132" cy="3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44" name="Line 26"/>
              <p:cNvSpPr>
                <a:spLocks noChangeShapeType="1"/>
              </p:cNvSpPr>
              <p:nvPr/>
            </p:nvSpPr>
            <p:spPr bwMode="auto">
              <a:xfrm>
                <a:off x="3782" y="3406"/>
                <a:ext cx="3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45" name="Line 27"/>
              <p:cNvSpPr>
                <a:spLocks noChangeShapeType="1"/>
              </p:cNvSpPr>
              <p:nvPr/>
            </p:nvSpPr>
            <p:spPr bwMode="auto">
              <a:xfrm flipH="1" flipV="1">
                <a:off x="1576" y="1176"/>
                <a:ext cx="112" cy="211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46" name="Arc 28"/>
              <p:cNvSpPr>
                <a:spLocks/>
              </p:cNvSpPr>
              <p:nvPr/>
            </p:nvSpPr>
            <p:spPr bwMode="auto">
              <a:xfrm>
                <a:off x="3365" y="2975"/>
                <a:ext cx="104" cy="58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50"/>
                      <a:pt x="9544" y="113"/>
                      <a:pt x="21392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50"/>
                      <a:pt x="9544" y="113"/>
                      <a:pt x="21392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29"/>
              <p:cNvSpPr>
                <a:spLocks/>
              </p:cNvSpPr>
              <p:nvPr/>
            </p:nvSpPr>
            <p:spPr bwMode="auto">
              <a:xfrm>
                <a:off x="3156" y="3368"/>
                <a:ext cx="58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30"/>
              <p:cNvSpPr>
                <a:spLocks/>
              </p:cNvSpPr>
              <p:nvPr/>
            </p:nvSpPr>
            <p:spPr bwMode="auto">
              <a:xfrm>
                <a:off x="3729" y="3374"/>
                <a:ext cx="58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31"/>
              <p:cNvSpPr>
                <a:spLocks/>
              </p:cNvSpPr>
              <p:nvPr/>
            </p:nvSpPr>
            <p:spPr bwMode="auto">
              <a:xfrm>
                <a:off x="3468" y="2975"/>
                <a:ext cx="104" cy="5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Arc 32"/>
              <p:cNvSpPr>
                <a:spLocks/>
              </p:cNvSpPr>
              <p:nvPr/>
            </p:nvSpPr>
            <p:spPr bwMode="auto">
              <a:xfrm>
                <a:off x="1451" y="1135"/>
                <a:ext cx="62" cy="46"/>
              </a:xfrm>
              <a:custGeom>
                <a:avLst/>
                <a:gdLst>
                  <a:gd name="T0" fmla="*/ 0 w 21600"/>
                  <a:gd name="T1" fmla="*/ 0 h 21597"/>
                  <a:gd name="T2" fmla="*/ 0 w 21600"/>
                  <a:gd name="T3" fmla="*/ 0 h 21597"/>
                  <a:gd name="T4" fmla="*/ 0 w 21600"/>
                  <a:gd name="T5" fmla="*/ 0 h 2159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597" fill="none" extrusionOk="0">
                    <a:moveTo>
                      <a:pt x="0" y="21597"/>
                    </a:moveTo>
                    <a:cubicBezTo>
                      <a:pt x="0" y="9803"/>
                      <a:pt x="9459" y="189"/>
                      <a:pt x="21251" y="-1"/>
                    </a:cubicBezTo>
                  </a:path>
                  <a:path w="21600" h="21597" stroke="0" extrusionOk="0">
                    <a:moveTo>
                      <a:pt x="0" y="21597"/>
                    </a:moveTo>
                    <a:cubicBezTo>
                      <a:pt x="0" y="9803"/>
                      <a:pt x="9459" y="189"/>
                      <a:pt x="21251" y="-1"/>
                    </a:cubicBezTo>
                    <a:lnTo>
                      <a:pt x="21600" y="21597"/>
                    </a:lnTo>
                    <a:lnTo>
                      <a:pt x="0" y="21597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33"/>
              <p:cNvSpPr>
                <a:spLocks/>
              </p:cNvSpPr>
              <p:nvPr/>
            </p:nvSpPr>
            <p:spPr bwMode="auto">
              <a:xfrm>
                <a:off x="1512" y="1135"/>
                <a:ext cx="61" cy="46"/>
              </a:xfrm>
              <a:custGeom>
                <a:avLst/>
                <a:gdLst>
                  <a:gd name="T0" fmla="*/ 0 w 21959"/>
                  <a:gd name="T1" fmla="*/ 0 h 21600"/>
                  <a:gd name="T2" fmla="*/ 0 w 21959"/>
                  <a:gd name="T3" fmla="*/ 0 h 21600"/>
                  <a:gd name="T4" fmla="*/ 0 w 21959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959" h="21600" fill="none" extrusionOk="0">
                    <a:moveTo>
                      <a:pt x="-1" y="2"/>
                    </a:moveTo>
                    <a:cubicBezTo>
                      <a:pt x="119" y="0"/>
                      <a:pt x="239" y="-1"/>
                      <a:pt x="359" y="0"/>
                    </a:cubicBezTo>
                    <a:cubicBezTo>
                      <a:pt x="12288" y="0"/>
                      <a:pt x="21959" y="9670"/>
                      <a:pt x="21959" y="21600"/>
                    </a:cubicBezTo>
                  </a:path>
                  <a:path w="21959" h="21600" stroke="0" extrusionOk="0">
                    <a:moveTo>
                      <a:pt x="-1" y="2"/>
                    </a:moveTo>
                    <a:cubicBezTo>
                      <a:pt x="119" y="0"/>
                      <a:pt x="239" y="-1"/>
                      <a:pt x="359" y="0"/>
                    </a:cubicBezTo>
                    <a:cubicBezTo>
                      <a:pt x="12288" y="0"/>
                      <a:pt x="21959" y="9670"/>
                      <a:pt x="21959" y="21600"/>
                    </a:cubicBezTo>
                    <a:lnTo>
                      <a:pt x="359" y="21600"/>
                    </a:lnTo>
                    <a:lnTo>
                      <a:pt x="-1" y="2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" name="Line 34"/>
            <p:cNvSpPr>
              <a:spLocks noChangeShapeType="1"/>
            </p:cNvSpPr>
            <p:nvPr/>
          </p:nvSpPr>
          <p:spPr bwMode="auto">
            <a:xfrm>
              <a:off x="2150" y="3704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9" name="Line 35"/>
            <p:cNvSpPr>
              <a:spLocks noChangeShapeType="1"/>
            </p:cNvSpPr>
            <p:nvPr/>
          </p:nvSpPr>
          <p:spPr bwMode="auto">
            <a:xfrm>
              <a:off x="2236" y="3706"/>
              <a:ext cx="0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0" name="Line 36"/>
            <p:cNvSpPr>
              <a:spLocks noChangeShapeType="1"/>
            </p:cNvSpPr>
            <p:nvPr/>
          </p:nvSpPr>
          <p:spPr bwMode="auto">
            <a:xfrm>
              <a:off x="2240" y="3798"/>
              <a:ext cx="2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1" name="Line 37"/>
            <p:cNvSpPr>
              <a:spLocks noChangeShapeType="1"/>
            </p:cNvSpPr>
            <p:nvPr/>
          </p:nvSpPr>
          <p:spPr bwMode="auto">
            <a:xfrm>
              <a:off x="2496" y="3704"/>
              <a:ext cx="0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2" name="Line 38"/>
            <p:cNvSpPr>
              <a:spLocks noChangeShapeType="1"/>
            </p:cNvSpPr>
            <p:nvPr/>
          </p:nvSpPr>
          <p:spPr bwMode="auto">
            <a:xfrm>
              <a:off x="2500" y="3702"/>
              <a:ext cx="9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3" name="Line 39"/>
            <p:cNvSpPr>
              <a:spLocks noChangeShapeType="1"/>
            </p:cNvSpPr>
            <p:nvPr/>
          </p:nvSpPr>
          <p:spPr bwMode="auto">
            <a:xfrm>
              <a:off x="2604" y="3608"/>
              <a:ext cx="0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4" name="Line 40"/>
            <p:cNvSpPr>
              <a:spLocks noChangeShapeType="1"/>
            </p:cNvSpPr>
            <p:nvPr/>
          </p:nvSpPr>
          <p:spPr bwMode="auto">
            <a:xfrm>
              <a:off x="2606" y="3604"/>
              <a:ext cx="22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5" name="Line 41"/>
            <p:cNvSpPr>
              <a:spLocks noChangeShapeType="1"/>
            </p:cNvSpPr>
            <p:nvPr/>
          </p:nvSpPr>
          <p:spPr bwMode="auto">
            <a:xfrm>
              <a:off x="2834" y="3606"/>
              <a:ext cx="0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6" name="Line 42"/>
            <p:cNvSpPr>
              <a:spLocks noChangeShapeType="1"/>
            </p:cNvSpPr>
            <p:nvPr/>
          </p:nvSpPr>
          <p:spPr bwMode="auto">
            <a:xfrm>
              <a:off x="2838" y="3696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7" name="Rectangle 43"/>
            <p:cNvSpPr>
              <a:spLocks noChangeArrowheads="1"/>
            </p:cNvSpPr>
            <p:nvPr/>
          </p:nvSpPr>
          <p:spPr bwMode="auto">
            <a:xfrm>
              <a:off x="2959" y="3608"/>
              <a:ext cx="1181" cy="21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1600">
                  <a:cs typeface="Arial" charset="0"/>
                </a:rPr>
                <a:t>Stimulating current</a:t>
              </a:r>
            </a:p>
          </p:txBody>
        </p:sp>
        <p:sp>
          <p:nvSpPr>
            <p:cNvPr id="18" name="Oval 44"/>
            <p:cNvSpPr>
              <a:spLocks noChangeArrowheads="1"/>
            </p:cNvSpPr>
            <p:nvPr/>
          </p:nvSpPr>
          <p:spPr bwMode="auto">
            <a:xfrm>
              <a:off x="900" y="3132"/>
              <a:ext cx="240" cy="23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1</a:t>
              </a:r>
            </a:p>
          </p:txBody>
        </p:sp>
        <p:sp>
          <p:nvSpPr>
            <p:cNvPr id="19" name="Oval 45"/>
            <p:cNvSpPr>
              <a:spLocks noChangeArrowheads="1"/>
            </p:cNvSpPr>
            <p:nvPr/>
          </p:nvSpPr>
          <p:spPr bwMode="auto">
            <a:xfrm>
              <a:off x="1388" y="820"/>
              <a:ext cx="240" cy="23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2</a:t>
              </a:r>
            </a:p>
          </p:txBody>
        </p:sp>
        <p:sp>
          <p:nvSpPr>
            <p:cNvPr id="20" name="Oval 46"/>
            <p:cNvSpPr>
              <a:spLocks noChangeArrowheads="1"/>
            </p:cNvSpPr>
            <p:nvPr/>
          </p:nvSpPr>
          <p:spPr bwMode="auto">
            <a:xfrm>
              <a:off x="2428" y="3004"/>
              <a:ext cx="240" cy="23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3</a:t>
              </a:r>
            </a:p>
          </p:txBody>
        </p:sp>
        <p:sp>
          <p:nvSpPr>
            <p:cNvPr id="21" name="Oval 47"/>
            <p:cNvSpPr>
              <a:spLocks noChangeArrowheads="1"/>
            </p:cNvSpPr>
            <p:nvPr/>
          </p:nvSpPr>
          <p:spPr bwMode="auto">
            <a:xfrm>
              <a:off x="3348" y="2652"/>
              <a:ext cx="240" cy="23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4</a:t>
              </a:r>
            </a:p>
          </p:txBody>
        </p:sp>
        <p:sp>
          <p:nvSpPr>
            <p:cNvPr id="22" name="Rectangle 48"/>
            <p:cNvSpPr>
              <a:spLocks noChangeArrowheads="1"/>
            </p:cNvSpPr>
            <p:nvPr/>
          </p:nvSpPr>
          <p:spPr bwMode="auto">
            <a:xfrm>
              <a:off x="823" y="3720"/>
              <a:ext cx="604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1600">
                  <a:cs typeface="Arial" charset="0"/>
                </a:rPr>
                <a:t>Stimulus</a:t>
              </a:r>
            </a:p>
          </p:txBody>
        </p:sp>
        <p:sp>
          <p:nvSpPr>
            <p:cNvPr id="23" name="Line 49"/>
            <p:cNvSpPr>
              <a:spLocks noChangeShapeType="1"/>
            </p:cNvSpPr>
            <p:nvPr/>
          </p:nvSpPr>
          <p:spPr bwMode="auto">
            <a:xfrm flipV="1">
              <a:off x="1128" y="3448"/>
              <a:ext cx="0" cy="2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4" name="Rectangle 50"/>
            <p:cNvSpPr>
              <a:spLocks noChangeArrowheads="1"/>
            </p:cNvSpPr>
            <p:nvPr/>
          </p:nvSpPr>
          <p:spPr bwMode="auto">
            <a:xfrm>
              <a:off x="479" y="1144"/>
              <a:ext cx="62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1600" dirty="0">
                  <a:cs typeface="Arial" charset="0"/>
                </a:rPr>
                <a:t>Puncture</a:t>
              </a:r>
            </a:p>
          </p:txBody>
        </p:sp>
        <p:sp>
          <p:nvSpPr>
            <p:cNvPr id="25" name="Line 51"/>
            <p:cNvSpPr>
              <a:spLocks noChangeShapeType="1"/>
            </p:cNvSpPr>
            <p:nvPr/>
          </p:nvSpPr>
          <p:spPr bwMode="auto">
            <a:xfrm flipV="1">
              <a:off x="792" y="1360"/>
              <a:ext cx="0" cy="2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  <p:grpSp>
        <p:nvGrpSpPr>
          <p:cNvPr id="55" name="Group 64"/>
          <p:cNvGrpSpPr>
            <a:grpSpLocks/>
          </p:cNvGrpSpPr>
          <p:nvPr/>
        </p:nvGrpSpPr>
        <p:grpSpPr bwMode="auto">
          <a:xfrm>
            <a:off x="5935663" y="1082675"/>
            <a:ext cx="2957512" cy="2573338"/>
            <a:chOff x="3629649" y="1260806"/>
            <a:chExt cx="2956250" cy="2573337"/>
          </a:xfrm>
        </p:grpSpPr>
        <p:sp>
          <p:nvSpPr>
            <p:cNvPr id="56" name="Rectangle 61"/>
            <p:cNvSpPr>
              <a:spLocks noChangeArrowheads="1"/>
            </p:cNvSpPr>
            <p:nvPr/>
          </p:nvSpPr>
          <p:spPr bwMode="auto">
            <a:xfrm>
              <a:off x="3629649" y="1260806"/>
              <a:ext cx="2956250" cy="25733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>
                <a:ea typeface="+mn-ea"/>
                <a:cs typeface="+mn-cs"/>
              </a:endParaRPr>
            </a:p>
          </p:txBody>
        </p:sp>
        <p:sp>
          <p:nvSpPr>
            <p:cNvPr id="57" name="Oval 53"/>
            <p:cNvSpPr>
              <a:spLocks noChangeArrowheads="1"/>
            </p:cNvSpPr>
            <p:nvPr/>
          </p:nvSpPr>
          <p:spPr bwMode="auto">
            <a:xfrm>
              <a:off x="3793091" y="1424319"/>
              <a:ext cx="380837" cy="3683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1</a:t>
              </a:r>
            </a:p>
          </p:txBody>
        </p:sp>
        <p:sp>
          <p:nvSpPr>
            <p:cNvPr id="58" name="Rectangle 54"/>
            <p:cNvSpPr>
              <a:spLocks noChangeArrowheads="1"/>
            </p:cNvSpPr>
            <p:nvPr/>
          </p:nvSpPr>
          <p:spPr bwMode="auto">
            <a:xfrm>
              <a:off x="4146953" y="1419556"/>
              <a:ext cx="1883558" cy="363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Resting potential</a:t>
              </a:r>
            </a:p>
          </p:txBody>
        </p:sp>
        <p:sp>
          <p:nvSpPr>
            <p:cNvPr id="59" name="Rectangle 55"/>
            <p:cNvSpPr>
              <a:spLocks noChangeArrowheads="1"/>
            </p:cNvSpPr>
            <p:nvPr/>
          </p:nvSpPr>
          <p:spPr bwMode="auto">
            <a:xfrm>
              <a:off x="4197731" y="2030744"/>
              <a:ext cx="1743918" cy="363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Action potential</a:t>
              </a:r>
            </a:p>
          </p:txBody>
        </p:sp>
        <p:sp>
          <p:nvSpPr>
            <p:cNvPr id="60" name="Oval 56"/>
            <p:cNvSpPr>
              <a:spLocks noChangeArrowheads="1"/>
            </p:cNvSpPr>
            <p:nvPr/>
          </p:nvSpPr>
          <p:spPr bwMode="auto">
            <a:xfrm>
              <a:off x="3793091" y="2021219"/>
              <a:ext cx="380837" cy="3683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2</a:t>
              </a:r>
            </a:p>
          </p:txBody>
        </p:sp>
        <p:sp>
          <p:nvSpPr>
            <p:cNvPr id="61" name="Oval 57"/>
            <p:cNvSpPr>
              <a:spLocks noChangeArrowheads="1"/>
            </p:cNvSpPr>
            <p:nvPr/>
          </p:nvSpPr>
          <p:spPr bwMode="auto">
            <a:xfrm>
              <a:off x="3797852" y="2624468"/>
              <a:ext cx="380837" cy="3683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3</a:t>
              </a:r>
            </a:p>
          </p:txBody>
        </p:sp>
        <p:sp>
          <p:nvSpPr>
            <p:cNvPr id="62" name="Rectangle 58"/>
            <p:cNvSpPr>
              <a:spLocks noChangeArrowheads="1"/>
            </p:cNvSpPr>
            <p:nvPr/>
          </p:nvSpPr>
          <p:spPr bwMode="auto">
            <a:xfrm>
              <a:off x="4215186" y="2619705"/>
              <a:ext cx="2302480" cy="363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Electrotonic potential</a:t>
              </a:r>
            </a:p>
          </p:txBody>
        </p:sp>
        <p:sp>
          <p:nvSpPr>
            <p:cNvPr id="63" name="Rectangle 59"/>
            <p:cNvSpPr>
              <a:spLocks noChangeArrowheads="1"/>
            </p:cNvSpPr>
            <p:nvPr/>
          </p:nvSpPr>
          <p:spPr bwMode="auto">
            <a:xfrm>
              <a:off x="4227881" y="3232480"/>
              <a:ext cx="1985116" cy="363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Synaptic potential</a:t>
              </a:r>
            </a:p>
          </p:txBody>
        </p:sp>
        <p:sp>
          <p:nvSpPr>
            <p:cNvPr id="64" name="Oval 60"/>
            <p:cNvSpPr>
              <a:spLocks noChangeArrowheads="1"/>
            </p:cNvSpPr>
            <p:nvPr/>
          </p:nvSpPr>
          <p:spPr bwMode="auto">
            <a:xfrm>
              <a:off x="3797852" y="3221368"/>
              <a:ext cx="380837" cy="36988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69350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131315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Changes in membrane potential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73278" y="1063001"/>
            <a:ext cx="4040188" cy="45311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b="1" kern="1200">
                <a:solidFill>
                  <a:srgbClr val="8D8C8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u="sng" dirty="0">
                <a:solidFill>
                  <a:schemeClr val="accent1"/>
                </a:solidFill>
              </a:rPr>
              <a:t>Depolarization</a:t>
            </a:r>
          </a:p>
          <a:p>
            <a:pPr lvl="1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 </a:t>
            </a:r>
            <a:r>
              <a:rPr lang="en-US" b="1" i="1" dirty="0">
                <a:solidFill>
                  <a:srgbClr val="632523"/>
                </a:solidFill>
              </a:rPr>
              <a:t>reduction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in membrane potential (toward zero)</a:t>
            </a:r>
          </a:p>
          <a:p>
            <a:pPr lvl="1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Inside of the membrane becomes </a:t>
            </a:r>
            <a:r>
              <a:rPr lang="en-US" b="1" i="1" dirty="0">
                <a:solidFill>
                  <a:srgbClr val="632523"/>
                </a:solidFill>
              </a:rPr>
              <a:t>less negative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than the resting potential</a:t>
            </a:r>
          </a:p>
          <a:p>
            <a:pPr lvl="1"/>
            <a:r>
              <a:rPr lang="en-US" b="1" i="1" dirty="0">
                <a:solidFill>
                  <a:srgbClr val="632523"/>
                </a:solidFill>
              </a:rPr>
              <a:t>Increases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the probability of producing a nerve impulse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746250" y="1063000"/>
            <a:ext cx="4038600" cy="453110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sz="2600" b="1" u="sng" dirty="0">
                <a:solidFill>
                  <a:schemeClr val="accent1"/>
                </a:solidFill>
              </a:rPr>
              <a:t>Hyperpolarization</a:t>
            </a:r>
          </a:p>
          <a:p>
            <a:pPr lvl="1" eaLnBrk="1" hangingPunct="1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An </a:t>
            </a:r>
            <a:r>
              <a:rPr lang="en-US" sz="2400" b="1" i="1" dirty="0">
                <a:solidFill>
                  <a:srgbClr val="632523"/>
                </a:solidFill>
              </a:rPr>
              <a:t>increase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in membrane potential (away from zero)</a:t>
            </a:r>
          </a:p>
          <a:p>
            <a:pPr lvl="1" eaLnBrk="1" hangingPunct="1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Inside of the membrane becomes </a:t>
            </a:r>
            <a:r>
              <a:rPr lang="en-US" sz="2400" b="1" i="1" dirty="0">
                <a:solidFill>
                  <a:srgbClr val="632523"/>
                </a:solidFill>
              </a:rPr>
              <a:t>more negative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than the resting potential</a:t>
            </a:r>
          </a:p>
          <a:p>
            <a:pPr lvl="1" eaLnBrk="1" hangingPunct="1"/>
            <a:r>
              <a:rPr lang="en-US" sz="2400" b="1" i="1" dirty="0">
                <a:solidFill>
                  <a:srgbClr val="632523"/>
                </a:solidFill>
              </a:rPr>
              <a:t>Reduces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the probability of producing a nerve impulse</a:t>
            </a:r>
          </a:p>
          <a:p>
            <a:pPr eaLnBrk="1" hangingPunct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702850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91264" cy="110781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Membrane Potentials That Act as Signals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18864" y="1728800"/>
            <a:ext cx="8229600" cy="32383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b="1" kern="1200">
                <a:solidFill>
                  <a:srgbClr val="8D8C8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Two types of signals:</a:t>
            </a:r>
          </a:p>
          <a:p>
            <a:pPr lvl="1"/>
            <a:r>
              <a:rPr lang="en-US" sz="2800" b="1" dirty="0">
                <a:solidFill>
                  <a:schemeClr val="accent1"/>
                </a:solidFill>
              </a:rPr>
              <a:t>Graded potentials </a:t>
            </a:r>
          </a:p>
          <a:p>
            <a:pPr lvl="2"/>
            <a:r>
              <a:rPr lang="en-US" sz="2800" dirty="0"/>
              <a:t>Incoming short-distance signals</a:t>
            </a:r>
          </a:p>
          <a:p>
            <a:pPr lvl="1"/>
            <a:r>
              <a:rPr lang="en-US" sz="2800" b="1" dirty="0">
                <a:solidFill>
                  <a:srgbClr val="4F81BD"/>
                </a:solidFill>
              </a:rPr>
              <a:t>Action potentials </a:t>
            </a:r>
          </a:p>
          <a:p>
            <a:pPr lvl="2"/>
            <a:r>
              <a:rPr lang="en-US" sz="2800" dirty="0"/>
              <a:t>Long-distance signals of axons</a:t>
            </a:r>
          </a:p>
        </p:txBody>
      </p:sp>
    </p:spTree>
    <p:extLst>
      <p:ext uri="{BB962C8B-B14F-4D97-AF65-F5344CB8AC3E}">
        <p14:creationId xmlns:p14="http://schemas.microsoft.com/office/powerpoint/2010/main" val="14932694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9726"/>
            <a:ext cx="4189158" cy="62692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Graded Potentials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1166175"/>
            <a:ext cx="8229600" cy="43797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b="1" kern="1200">
                <a:solidFill>
                  <a:srgbClr val="8D8C8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Occur when a stimulus causes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gated ion channels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to open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chemeClr val="accent1"/>
                </a:solidFill>
              </a:rPr>
              <a:t>E.g., receptor potentials, generator potentials, postsynaptic potentials</a:t>
            </a:r>
          </a:p>
          <a:p>
            <a:pPr marL="457200" indent="-45720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Magnitude varies directly (graded) with stimulus strength </a:t>
            </a:r>
          </a:p>
          <a:p>
            <a:pPr marL="457200" indent="-45720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Decrease in magnitude with distance as ions flow and diffuse through leakage channels</a:t>
            </a:r>
          </a:p>
          <a:p>
            <a:pPr marL="457200" indent="-45720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Short-distance signals</a:t>
            </a:r>
          </a:p>
        </p:txBody>
      </p:sp>
    </p:spTree>
    <p:extLst>
      <p:ext uri="{BB962C8B-B14F-4D97-AF65-F5344CB8AC3E}">
        <p14:creationId xmlns:p14="http://schemas.microsoft.com/office/powerpoint/2010/main" val="21538499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59374"/>
            <a:ext cx="4189158" cy="6269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Action Potentials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182250"/>
            <a:ext cx="8229600" cy="42993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b="1" kern="1200">
                <a:solidFill>
                  <a:srgbClr val="8D8C8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Brief reversal of membrane potential with a total amplitude of ~100 mV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Occurs in muscle cells and axons of neurons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Does </a:t>
            </a:r>
            <a:r>
              <a:rPr lang="en-US" i="1" u="sng" dirty="0">
                <a:solidFill>
                  <a:schemeClr val="accent1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decrease in magnitude over distance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Principal means of long-distance neural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696746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146849"/>
            <a:ext cx="6874077" cy="7212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Graded Potentials vs. Action Potentials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457200" y="1036788"/>
            <a:ext cx="4040188" cy="639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b="1" kern="1200">
                <a:solidFill>
                  <a:srgbClr val="8D8C8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4F81BD"/>
                </a:solidFill>
              </a:rPr>
              <a:t>Graded Potential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half" idx="2"/>
          </p:nvPr>
        </p:nvSpPr>
        <p:spPr>
          <a:xfrm>
            <a:off x="504099" y="1676550"/>
            <a:ext cx="4040188" cy="3788952"/>
          </a:xfrm>
        </p:spPr>
        <p:txBody>
          <a:bodyPr/>
          <a:lstStyle/>
          <a:p>
            <a:pPr marL="342900" indent="-342900" eaLnBrk="1" hangingPunct="1">
              <a:buFont typeface="Arial"/>
              <a:buChar char="•"/>
            </a:pPr>
            <a:r>
              <a:rPr lang="en-US" b="1" dirty="0">
                <a:solidFill>
                  <a:srgbClr val="254061"/>
                </a:solidFill>
              </a:rPr>
              <a:t>Chemically gated ion channels</a:t>
            </a:r>
          </a:p>
          <a:p>
            <a:pPr marL="342900" indent="-342900" eaLnBrk="1" hangingPunct="1">
              <a:buFont typeface="Arial"/>
              <a:buChar char="•"/>
            </a:pPr>
            <a:r>
              <a:rPr lang="en-US" b="1" dirty="0">
                <a:solidFill>
                  <a:srgbClr val="254061"/>
                </a:solidFill>
              </a:rPr>
              <a:t>Stimulus is related to the strength</a:t>
            </a:r>
          </a:p>
          <a:p>
            <a:pPr marL="342900" indent="-342900" eaLnBrk="1" hangingPunct="1">
              <a:buFont typeface="Arial"/>
              <a:buChar char="•"/>
            </a:pPr>
            <a:r>
              <a:rPr lang="en-US" b="1" dirty="0">
                <a:solidFill>
                  <a:srgbClr val="254061"/>
                </a:solidFill>
              </a:rPr>
              <a:t>Die out with increasing distance</a:t>
            </a:r>
          </a:p>
          <a:p>
            <a:pPr lvl="1" eaLnBrk="1" hangingPunct="1"/>
            <a:r>
              <a:rPr lang="en-US" b="1" dirty="0">
                <a:solidFill>
                  <a:srgbClr val="254061"/>
                </a:solidFill>
              </a:rPr>
              <a:t>Due to leakage of the charge</a:t>
            </a:r>
          </a:p>
          <a:p>
            <a:pPr marL="342900" indent="-342900" eaLnBrk="1" hangingPunct="1">
              <a:buFont typeface="Arial"/>
              <a:buChar char="•"/>
            </a:pPr>
            <a:r>
              <a:rPr lang="en-US" b="1" dirty="0">
                <a:solidFill>
                  <a:srgbClr val="254061"/>
                </a:solidFill>
              </a:rPr>
              <a:t>Short distance travel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645025" y="1036788"/>
            <a:ext cx="4041775" cy="6397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  <a:latin typeface="Arial"/>
                <a:cs typeface="Arial"/>
              </a:rPr>
              <a:t>Action Potential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4645025" y="1676550"/>
            <a:ext cx="4041775" cy="311380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2800" b="1" dirty="0">
                <a:solidFill>
                  <a:srgbClr val="254061"/>
                </a:solidFill>
              </a:rPr>
              <a:t>Voltage gated ion channels</a:t>
            </a:r>
          </a:p>
          <a:p>
            <a:pPr eaLnBrk="1" hangingPunct="1"/>
            <a:r>
              <a:rPr lang="en-US" sz="2800" b="1" dirty="0">
                <a:solidFill>
                  <a:srgbClr val="254061"/>
                </a:solidFill>
              </a:rPr>
              <a:t>Stimulus is consistent</a:t>
            </a:r>
          </a:p>
          <a:p>
            <a:pPr eaLnBrk="1" hangingPunct="1"/>
            <a:r>
              <a:rPr lang="en-US" sz="2800" b="1" dirty="0">
                <a:solidFill>
                  <a:srgbClr val="254061"/>
                </a:solidFill>
              </a:rPr>
              <a:t>Do not decrease with distance</a:t>
            </a:r>
          </a:p>
          <a:p>
            <a:pPr eaLnBrk="1" hangingPunct="1"/>
            <a:r>
              <a:rPr lang="en-US" sz="2800" b="1" dirty="0">
                <a:solidFill>
                  <a:srgbClr val="254061"/>
                </a:solidFill>
              </a:rPr>
              <a:t>Long distance travel</a:t>
            </a:r>
          </a:p>
          <a:p>
            <a:pPr marL="0" indent="0" eaLnBrk="1" hangingPunct="1"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26277" y="5352977"/>
            <a:ext cx="6644891" cy="13342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5913" y="5706627"/>
            <a:ext cx="8369272" cy="7394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</a:rPr>
              <a:t>**Graded Potentials can cause Action Potentials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353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ChangeArrowheads="1"/>
          </p:cNvSpPr>
          <p:nvPr/>
        </p:nvSpPr>
        <p:spPr bwMode="auto">
          <a:xfrm>
            <a:off x="228600" y="228600"/>
            <a:ext cx="8686800" cy="658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GB" sz="3200">
                <a:solidFill>
                  <a:schemeClr val="tx2"/>
                </a:solidFill>
              </a:rPr>
              <a:t>Generation of an action potential</a:t>
            </a:r>
          </a:p>
        </p:txBody>
      </p:sp>
      <p:pic>
        <p:nvPicPr>
          <p:cNvPr id="10035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952500"/>
            <a:ext cx="4195763" cy="564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4421188" y="1104900"/>
            <a:ext cx="4494212" cy="52816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863600">
              <a:defRPr/>
            </a:pPr>
            <a:endParaRPr lang="en-GB" sz="1800" b="1" dirty="0">
              <a:ea typeface="+mn-ea"/>
              <a:cs typeface="+mn-cs"/>
            </a:endParaRPr>
          </a:p>
          <a:p>
            <a:pPr algn="ctr" defTabSz="863600">
              <a:defRPr/>
            </a:pPr>
            <a:r>
              <a:rPr lang="en-GB" sz="1800" b="1" dirty="0">
                <a:ea typeface="+mn-ea"/>
                <a:cs typeface="+mn-cs"/>
              </a:rPr>
              <a:t>Membrane at rest</a:t>
            </a:r>
          </a:p>
          <a:p>
            <a:pPr marL="285750" indent="-285750" defTabSz="863600">
              <a:buFont typeface="Arial" pitchFamily="34" charset="0"/>
              <a:buChar char="•"/>
              <a:defRPr/>
            </a:pPr>
            <a:r>
              <a:rPr lang="en-GB" sz="1800" dirty="0">
                <a:ea typeface="+mn-ea"/>
                <a:cs typeface="+mn-cs"/>
              </a:rPr>
              <a:t>Channels inactive and resting potential</a:t>
            </a:r>
            <a:br>
              <a:rPr lang="en-GB" sz="1800" dirty="0">
                <a:ea typeface="+mn-ea"/>
                <a:cs typeface="+mn-cs"/>
              </a:rPr>
            </a:br>
            <a:r>
              <a:rPr lang="en-GB" sz="1800" dirty="0">
                <a:ea typeface="+mn-ea"/>
                <a:cs typeface="+mn-cs"/>
              </a:rPr>
              <a:t>maintained</a:t>
            </a:r>
          </a:p>
          <a:p>
            <a:pPr algn="ctr" defTabSz="863600">
              <a:defRPr/>
            </a:pPr>
            <a:endParaRPr lang="en-GB" sz="1800" b="1" dirty="0">
              <a:ea typeface="+mn-ea"/>
              <a:cs typeface="+mn-cs"/>
            </a:endParaRPr>
          </a:p>
          <a:p>
            <a:pPr algn="ctr" defTabSz="863600">
              <a:defRPr/>
            </a:pPr>
            <a:endParaRPr lang="en-GB" sz="1800" b="1" dirty="0">
              <a:ea typeface="+mn-ea"/>
              <a:cs typeface="+mn-cs"/>
            </a:endParaRPr>
          </a:p>
          <a:p>
            <a:pPr algn="ctr" defTabSz="863600">
              <a:defRPr/>
            </a:pPr>
            <a:endParaRPr lang="en-GB" sz="1800" b="1" dirty="0">
              <a:ea typeface="+mn-ea"/>
              <a:cs typeface="+mn-cs"/>
            </a:endParaRPr>
          </a:p>
          <a:p>
            <a:pPr algn="ctr" defTabSz="863600">
              <a:defRPr/>
            </a:pPr>
            <a:endParaRPr lang="en-GB" sz="1800" b="1" dirty="0">
              <a:ea typeface="+mn-ea"/>
              <a:cs typeface="+mn-cs"/>
            </a:endParaRPr>
          </a:p>
          <a:p>
            <a:pPr algn="ctr" defTabSz="863600">
              <a:defRPr/>
            </a:pPr>
            <a:endParaRPr lang="en-GB" sz="1800" b="1" dirty="0">
              <a:ea typeface="+mn-ea"/>
              <a:cs typeface="+mn-cs"/>
            </a:endParaRPr>
          </a:p>
          <a:p>
            <a:pPr algn="ctr" defTabSz="863600">
              <a:defRPr/>
            </a:pPr>
            <a:r>
              <a:rPr lang="en-GB" sz="1800" b="1" dirty="0">
                <a:ea typeface="+mn-ea"/>
                <a:cs typeface="+mn-cs"/>
              </a:rPr>
              <a:t>Step 1:  Depolarization to threshold</a:t>
            </a:r>
            <a:endParaRPr lang="en-GB" sz="1800" dirty="0">
              <a:ea typeface="+mn-ea"/>
              <a:cs typeface="+mn-cs"/>
            </a:endParaRPr>
          </a:p>
          <a:p>
            <a:pPr marL="285750" indent="-285750" defTabSz="863600">
              <a:buFont typeface="Arial" pitchFamily="34" charset="0"/>
              <a:buChar char="•"/>
              <a:defRPr/>
            </a:pPr>
            <a:r>
              <a:rPr lang="en-GB" sz="1800" dirty="0">
                <a:ea typeface="+mn-ea"/>
                <a:cs typeface="+mn-cs"/>
              </a:rPr>
              <a:t>Graded depolarization (local current)</a:t>
            </a:r>
            <a:br>
              <a:rPr lang="en-GB" sz="1800" dirty="0">
                <a:ea typeface="+mn-ea"/>
                <a:cs typeface="+mn-cs"/>
              </a:rPr>
            </a:br>
            <a:r>
              <a:rPr lang="en-GB" sz="1800" dirty="0">
                <a:ea typeface="+mn-ea"/>
                <a:cs typeface="+mn-cs"/>
              </a:rPr>
              <a:t>brings an area of excitable membrane</a:t>
            </a:r>
            <a:br>
              <a:rPr lang="en-GB" sz="1800" dirty="0">
                <a:ea typeface="+mn-ea"/>
                <a:cs typeface="+mn-cs"/>
              </a:rPr>
            </a:br>
            <a:r>
              <a:rPr lang="en-GB" sz="1800" dirty="0">
                <a:ea typeface="+mn-ea"/>
                <a:cs typeface="+mn-cs"/>
              </a:rPr>
              <a:t>to threshold (-60 to -55 mV).</a:t>
            </a:r>
          </a:p>
          <a:p>
            <a:pPr algn="ctr">
              <a:defRPr/>
            </a:pPr>
            <a:endParaRPr lang="en-GB" sz="18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697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2235" y="1247378"/>
            <a:ext cx="8608193" cy="391703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1" dirty="0"/>
              <a:t>Soma</a:t>
            </a:r>
            <a:r>
              <a:rPr lang="en-US" dirty="0"/>
              <a:t> (cell body) – contains the nucleus and other organelles that maintain cell metabolic function.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1" dirty="0"/>
              <a:t>Dendrites</a:t>
            </a:r>
            <a:r>
              <a:rPr lang="en-US" dirty="0"/>
              <a:t> – treelike projections from the soma that receive information from other cells. 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1" dirty="0"/>
              <a:t>Axon</a:t>
            </a:r>
            <a:r>
              <a:rPr lang="en-US" dirty="0"/>
              <a:t> is the elongated fiber that extends from the cell body to the terminal endings and transmits the neural signal.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4596" y="274636"/>
            <a:ext cx="5399195" cy="76619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Basic Neuron Structure </a:t>
            </a:r>
          </a:p>
        </p:txBody>
      </p:sp>
    </p:spTree>
    <p:extLst>
      <p:ext uri="{BB962C8B-B14F-4D97-AF65-F5344CB8AC3E}">
        <p14:creationId xmlns:p14="http://schemas.microsoft.com/office/powerpoint/2010/main" val="38554510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ChangeArrowheads="1"/>
          </p:cNvSpPr>
          <p:nvPr/>
        </p:nvSpPr>
        <p:spPr bwMode="auto">
          <a:xfrm>
            <a:off x="228600" y="228600"/>
            <a:ext cx="8686800" cy="658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GB" sz="3200">
                <a:solidFill>
                  <a:schemeClr val="tx2"/>
                </a:solidFill>
              </a:rPr>
              <a:t>Generation of an action potential</a:t>
            </a:r>
          </a:p>
        </p:txBody>
      </p:sp>
      <p:pic>
        <p:nvPicPr>
          <p:cNvPr id="10240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1033463"/>
            <a:ext cx="4279900" cy="552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4421188" y="979488"/>
            <a:ext cx="4494212" cy="561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863600">
              <a:defRPr/>
            </a:pPr>
            <a:r>
              <a:rPr lang="en-GB" sz="1800" b="1" dirty="0">
                <a:ea typeface="+mn-ea"/>
                <a:cs typeface="+mn-cs"/>
              </a:rPr>
              <a:t>Step 2:	Activation of sodium channels</a:t>
            </a:r>
          </a:p>
          <a:p>
            <a:pPr algn="ctr" defTabSz="863600">
              <a:defRPr/>
            </a:pPr>
            <a:r>
              <a:rPr lang="en-GB" sz="1800" b="1" dirty="0">
                <a:ea typeface="+mn-ea"/>
                <a:cs typeface="+mn-cs"/>
              </a:rPr>
              <a:t>and rapid depolarization</a:t>
            </a:r>
            <a:endParaRPr lang="en-GB" sz="1800" dirty="0">
              <a:ea typeface="+mn-ea"/>
              <a:cs typeface="+mn-cs"/>
            </a:endParaRPr>
          </a:p>
          <a:p>
            <a:pPr marL="285750" indent="-285750" defTabSz="863600">
              <a:buFont typeface="Arial" pitchFamily="34" charset="0"/>
              <a:buChar char="•"/>
              <a:defRPr/>
            </a:pPr>
            <a:r>
              <a:rPr lang="en-GB" sz="1800" dirty="0">
                <a:ea typeface="+mn-ea"/>
                <a:cs typeface="+mn-cs"/>
              </a:rPr>
              <a:t>Voltage-regulated sodium channels</a:t>
            </a:r>
            <a:br>
              <a:rPr lang="en-GB" sz="1800" dirty="0">
                <a:ea typeface="+mn-ea"/>
                <a:cs typeface="+mn-cs"/>
              </a:rPr>
            </a:br>
            <a:r>
              <a:rPr lang="en-GB" sz="1800" dirty="0">
                <a:ea typeface="+mn-ea"/>
                <a:cs typeface="+mn-cs"/>
              </a:rPr>
              <a:t>open (sodium channel activation).</a:t>
            </a:r>
          </a:p>
          <a:p>
            <a:pPr marL="285750" indent="-285750" defTabSz="863600">
              <a:buFont typeface="Arial" pitchFamily="34" charset="0"/>
              <a:buChar char="•"/>
              <a:defRPr/>
            </a:pPr>
            <a:r>
              <a:rPr lang="en-GB" sz="1800" dirty="0">
                <a:ea typeface="+mn-ea"/>
                <a:cs typeface="+mn-cs"/>
              </a:rPr>
              <a:t>Sodium ions, driven by charge attraction</a:t>
            </a:r>
            <a:br>
              <a:rPr lang="en-GB" sz="1800" dirty="0">
                <a:ea typeface="+mn-ea"/>
                <a:cs typeface="+mn-cs"/>
              </a:rPr>
            </a:br>
            <a:r>
              <a:rPr lang="en-GB" sz="1800" dirty="0">
                <a:ea typeface="+mn-ea"/>
                <a:cs typeface="+mn-cs"/>
              </a:rPr>
              <a:t>and concentration gradient, flood into</a:t>
            </a:r>
            <a:br>
              <a:rPr lang="en-GB" sz="1800" dirty="0">
                <a:ea typeface="+mn-ea"/>
                <a:cs typeface="+mn-cs"/>
              </a:rPr>
            </a:br>
            <a:r>
              <a:rPr lang="en-GB" sz="1800" dirty="0">
                <a:ea typeface="+mn-ea"/>
                <a:cs typeface="+mn-cs"/>
              </a:rPr>
              <a:t>the cell.</a:t>
            </a:r>
          </a:p>
          <a:p>
            <a:pPr marL="285750" indent="-285750" defTabSz="863600">
              <a:buFont typeface="Arial" pitchFamily="34" charset="0"/>
              <a:buChar char="•"/>
              <a:defRPr/>
            </a:pPr>
            <a:r>
              <a:rPr lang="en-GB" sz="1800" dirty="0" err="1">
                <a:ea typeface="+mn-ea"/>
                <a:cs typeface="+mn-cs"/>
              </a:rPr>
              <a:t>Transmembrane</a:t>
            </a:r>
            <a:r>
              <a:rPr lang="en-GB" sz="1800" dirty="0">
                <a:ea typeface="+mn-ea"/>
                <a:cs typeface="+mn-cs"/>
              </a:rPr>
              <a:t> potential goes from</a:t>
            </a:r>
            <a:br>
              <a:rPr lang="en-GB" sz="1800" dirty="0">
                <a:ea typeface="+mn-ea"/>
                <a:cs typeface="+mn-cs"/>
              </a:rPr>
            </a:br>
            <a:r>
              <a:rPr lang="en-GB" sz="1800" dirty="0">
                <a:ea typeface="+mn-ea"/>
                <a:cs typeface="+mn-cs"/>
              </a:rPr>
              <a:t>-60 mV (threshold) to +30 mV.</a:t>
            </a:r>
          </a:p>
          <a:p>
            <a:pPr algn="ctr" defTabSz="863600">
              <a:defRPr/>
            </a:pPr>
            <a:endParaRPr lang="en-GB" sz="1800" b="1" dirty="0">
              <a:ea typeface="+mn-ea"/>
              <a:cs typeface="+mn-cs"/>
            </a:endParaRPr>
          </a:p>
          <a:p>
            <a:pPr algn="ctr" defTabSz="863600">
              <a:defRPr/>
            </a:pPr>
            <a:r>
              <a:rPr lang="en-GB" sz="1800" b="1" dirty="0">
                <a:ea typeface="+mn-ea"/>
                <a:cs typeface="+mn-cs"/>
              </a:rPr>
              <a:t>Step 3:  Inactivation of sodium channels</a:t>
            </a:r>
          </a:p>
          <a:p>
            <a:pPr algn="ctr" defTabSz="863600">
              <a:defRPr/>
            </a:pPr>
            <a:r>
              <a:rPr lang="en-GB" sz="1800" b="1" dirty="0">
                <a:ea typeface="+mn-ea"/>
                <a:cs typeface="+mn-cs"/>
              </a:rPr>
              <a:t>and activation of potassium channels</a:t>
            </a:r>
            <a:endParaRPr lang="en-GB" sz="1800" dirty="0">
              <a:ea typeface="+mn-ea"/>
              <a:cs typeface="+mn-cs"/>
            </a:endParaRPr>
          </a:p>
          <a:p>
            <a:pPr marL="285750" indent="-285750" defTabSz="863600">
              <a:buFont typeface="Arial" pitchFamily="34" charset="0"/>
              <a:buChar char="•"/>
              <a:defRPr/>
            </a:pPr>
            <a:r>
              <a:rPr lang="en-GB" sz="1800" dirty="0">
                <a:ea typeface="+mn-ea"/>
                <a:cs typeface="+mn-cs"/>
              </a:rPr>
              <a:t>Voltage-regulated sodium channels</a:t>
            </a:r>
            <a:br>
              <a:rPr lang="en-GB" sz="1800" dirty="0">
                <a:ea typeface="+mn-ea"/>
                <a:cs typeface="+mn-cs"/>
              </a:rPr>
            </a:br>
            <a:r>
              <a:rPr lang="en-GB" sz="1800" dirty="0">
                <a:ea typeface="+mn-ea"/>
                <a:cs typeface="+mn-cs"/>
              </a:rPr>
              <a:t>close (sodium channel inactivation).</a:t>
            </a:r>
          </a:p>
          <a:p>
            <a:pPr marL="285750" indent="-285750" defTabSz="863600">
              <a:buFont typeface="Arial" pitchFamily="34" charset="0"/>
              <a:buChar char="•"/>
              <a:defRPr/>
            </a:pPr>
            <a:r>
              <a:rPr lang="en-GB" sz="1800" dirty="0">
                <a:ea typeface="+mn-ea"/>
                <a:cs typeface="+mn-cs"/>
              </a:rPr>
              <a:t>Voltage-regulated potassium channels</a:t>
            </a:r>
            <a:br>
              <a:rPr lang="en-GB" sz="1800" dirty="0">
                <a:ea typeface="+mn-ea"/>
                <a:cs typeface="+mn-cs"/>
              </a:rPr>
            </a:br>
            <a:r>
              <a:rPr lang="en-GB" sz="1800" dirty="0">
                <a:ea typeface="+mn-ea"/>
                <a:cs typeface="+mn-cs"/>
              </a:rPr>
              <a:t>are now open and potassium ions</a:t>
            </a:r>
            <a:br>
              <a:rPr lang="en-GB" sz="1800" dirty="0">
                <a:ea typeface="+mn-ea"/>
                <a:cs typeface="+mn-cs"/>
              </a:rPr>
            </a:br>
            <a:r>
              <a:rPr lang="en-GB" sz="1800" dirty="0">
                <a:ea typeface="+mn-ea"/>
                <a:cs typeface="+mn-cs"/>
              </a:rPr>
              <a:t>move out of cell.</a:t>
            </a:r>
          </a:p>
          <a:p>
            <a:pPr marL="285750" indent="-285750" defTabSz="863600">
              <a:buFont typeface="Arial" pitchFamily="34" charset="0"/>
              <a:buChar char="•"/>
              <a:defRPr/>
            </a:pPr>
            <a:r>
              <a:rPr lang="en-GB" sz="1800" dirty="0">
                <a:ea typeface="+mn-ea"/>
                <a:cs typeface="+mn-cs"/>
              </a:rPr>
              <a:t>Repolarization begins.</a:t>
            </a:r>
          </a:p>
          <a:p>
            <a:pPr marL="285750" indent="-285750" defTabSz="863600">
              <a:buFont typeface="Arial" pitchFamily="34" charset="0"/>
              <a:buChar char="•"/>
              <a:defRPr/>
            </a:pPr>
            <a:endParaRPr lang="en-GB" sz="18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1863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4421188" y="979488"/>
            <a:ext cx="4494212" cy="561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863600">
              <a:defRPr/>
            </a:pPr>
            <a:r>
              <a:rPr lang="en-GB" sz="1800" b="1" dirty="0">
                <a:ea typeface="+mn-ea"/>
                <a:cs typeface="+mn-cs"/>
              </a:rPr>
              <a:t>Step 4:	Return to normal permeability</a:t>
            </a:r>
            <a:endParaRPr lang="en-GB" sz="1800" dirty="0">
              <a:ea typeface="+mn-ea"/>
              <a:cs typeface="+mn-cs"/>
            </a:endParaRPr>
          </a:p>
          <a:p>
            <a:pPr marL="285750" indent="-285750" defTabSz="863600">
              <a:buFont typeface="Arial" pitchFamily="34" charset="0"/>
              <a:buChar char="•"/>
              <a:defRPr/>
            </a:pPr>
            <a:r>
              <a:rPr lang="en-GB" sz="1800" dirty="0">
                <a:ea typeface="+mn-ea"/>
                <a:cs typeface="+mn-cs"/>
              </a:rPr>
              <a:t>Voltage-regulated sodium channels</a:t>
            </a:r>
            <a:br>
              <a:rPr lang="en-GB" sz="1800" dirty="0">
                <a:ea typeface="+mn-ea"/>
                <a:cs typeface="+mn-cs"/>
              </a:rPr>
            </a:br>
            <a:r>
              <a:rPr lang="en-GB" sz="1800" dirty="0">
                <a:ea typeface="+mn-ea"/>
                <a:cs typeface="+mn-cs"/>
              </a:rPr>
              <a:t>regain their normal properties when</a:t>
            </a:r>
            <a:br>
              <a:rPr lang="en-GB" sz="1800" dirty="0">
                <a:ea typeface="+mn-ea"/>
                <a:cs typeface="+mn-cs"/>
              </a:rPr>
            </a:br>
            <a:r>
              <a:rPr lang="en-GB" sz="1800" dirty="0">
                <a:ea typeface="+mn-ea"/>
                <a:cs typeface="+mn-cs"/>
              </a:rPr>
              <a:t>threshold is reached (-60 mV).</a:t>
            </a:r>
          </a:p>
          <a:p>
            <a:pPr marL="285750" indent="-285750" defTabSz="863600">
              <a:buFont typeface="Arial" pitchFamily="34" charset="0"/>
              <a:buChar char="•"/>
              <a:defRPr/>
            </a:pPr>
            <a:r>
              <a:rPr lang="en-GB" sz="1800" dirty="0">
                <a:ea typeface="+mn-ea"/>
                <a:cs typeface="+mn-cs"/>
              </a:rPr>
              <a:t>Voltage-regulated potassium channels</a:t>
            </a:r>
            <a:br>
              <a:rPr lang="en-GB" sz="1800" dirty="0">
                <a:ea typeface="+mn-ea"/>
                <a:cs typeface="+mn-cs"/>
              </a:rPr>
            </a:br>
            <a:r>
              <a:rPr lang="en-GB" sz="1800" dirty="0">
                <a:ea typeface="+mn-ea"/>
                <a:cs typeface="+mn-cs"/>
              </a:rPr>
              <a:t>begin closing at -70 mV. As they close</a:t>
            </a:r>
            <a:br>
              <a:rPr lang="en-GB" sz="1800" dirty="0">
                <a:ea typeface="+mn-ea"/>
                <a:cs typeface="+mn-cs"/>
              </a:rPr>
            </a:br>
            <a:r>
              <a:rPr lang="en-GB" sz="1800" dirty="0">
                <a:ea typeface="+mn-ea"/>
                <a:cs typeface="+mn-cs"/>
              </a:rPr>
              <a:t>slowly a temporary hyperpolarization</a:t>
            </a:r>
            <a:br>
              <a:rPr lang="en-GB" sz="1800" dirty="0">
                <a:ea typeface="+mn-ea"/>
                <a:cs typeface="+mn-cs"/>
              </a:rPr>
            </a:br>
            <a:r>
              <a:rPr lang="en-GB" sz="1800" dirty="0">
                <a:ea typeface="+mn-ea"/>
                <a:cs typeface="+mn-cs"/>
              </a:rPr>
              <a:t>occurs.</a:t>
            </a:r>
          </a:p>
          <a:p>
            <a:pPr marL="285750" indent="-285750" defTabSz="863600">
              <a:buFont typeface="Arial" pitchFamily="34" charset="0"/>
              <a:buChar char="•"/>
              <a:defRPr/>
            </a:pPr>
            <a:endParaRPr lang="en-GB" sz="1800" dirty="0">
              <a:ea typeface="+mn-ea"/>
              <a:cs typeface="+mn-cs"/>
            </a:endParaRPr>
          </a:p>
          <a:p>
            <a:pPr marL="285750" indent="-285750" defTabSz="863600">
              <a:buFont typeface="Arial" pitchFamily="34" charset="0"/>
              <a:buChar char="•"/>
              <a:defRPr/>
            </a:pPr>
            <a:endParaRPr lang="en-GB" sz="1800" dirty="0">
              <a:ea typeface="+mn-ea"/>
              <a:cs typeface="+mn-cs"/>
            </a:endParaRPr>
          </a:p>
          <a:p>
            <a:pPr marL="285750" indent="-285750" defTabSz="863600">
              <a:buFont typeface="Arial" pitchFamily="34" charset="0"/>
              <a:buChar char="•"/>
              <a:defRPr/>
            </a:pPr>
            <a:r>
              <a:rPr lang="en-GB" sz="1800" dirty="0">
                <a:ea typeface="+mn-ea"/>
                <a:cs typeface="+mn-cs"/>
              </a:rPr>
              <a:t>At end of the relative refractory period,</a:t>
            </a:r>
            <a:br>
              <a:rPr lang="en-GB" sz="1800" dirty="0">
                <a:ea typeface="+mn-ea"/>
                <a:cs typeface="+mn-cs"/>
              </a:rPr>
            </a:br>
            <a:r>
              <a:rPr lang="en-GB" sz="1800" dirty="0">
                <a:ea typeface="+mn-ea"/>
                <a:cs typeface="+mn-cs"/>
              </a:rPr>
              <a:t>all voltage-regulated channels have</a:t>
            </a:r>
            <a:br>
              <a:rPr lang="en-GB" sz="1800" dirty="0">
                <a:ea typeface="+mn-ea"/>
                <a:cs typeface="+mn-cs"/>
              </a:rPr>
            </a:br>
            <a:r>
              <a:rPr lang="en-GB" sz="1800" dirty="0">
                <a:ea typeface="+mn-ea"/>
                <a:cs typeface="+mn-cs"/>
              </a:rPr>
              <a:t>closed and membrane is back to its</a:t>
            </a:r>
            <a:br>
              <a:rPr lang="en-GB" sz="1800" dirty="0">
                <a:ea typeface="+mn-ea"/>
                <a:cs typeface="+mn-cs"/>
              </a:rPr>
            </a:br>
            <a:r>
              <a:rPr lang="en-GB" sz="1800" dirty="0">
                <a:ea typeface="+mn-ea"/>
                <a:cs typeface="+mn-cs"/>
              </a:rPr>
              <a:t>resting state.</a:t>
            </a:r>
          </a:p>
          <a:p>
            <a:pPr defTabSz="863600">
              <a:defRPr/>
            </a:pPr>
            <a:endParaRPr lang="en-GB" sz="1800" dirty="0">
              <a:ea typeface="+mn-ea"/>
              <a:cs typeface="+mn-cs"/>
            </a:endParaRPr>
          </a:p>
          <a:p>
            <a:pPr marL="285750" indent="-285750" defTabSz="863600">
              <a:buFont typeface="Arial" pitchFamily="34" charset="0"/>
              <a:buChar char="•"/>
              <a:defRPr/>
            </a:pPr>
            <a:endParaRPr lang="en-GB" sz="1800" dirty="0">
              <a:ea typeface="+mn-ea"/>
              <a:cs typeface="+mn-cs"/>
            </a:endParaRPr>
          </a:p>
          <a:p>
            <a:pPr marL="285750" indent="-285750" defTabSz="863600">
              <a:buFont typeface="Arial" pitchFamily="34" charset="0"/>
              <a:buChar char="•"/>
              <a:defRPr/>
            </a:pPr>
            <a:endParaRPr lang="en-GB" sz="1800" dirty="0">
              <a:ea typeface="+mn-ea"/>
              <a:cs typeface="+mn-cs"/>
            </a:endParaRPr>
          </a:p>
          <a:p>
            <a:pPr marL="285750" indent="-285750" defTabSz="863600">
              <a:buFont typeface="Arial" pitchFamily="34" charset="0"/>
              <a:buChar char="•"/>
              <a:defRPr/>
            </a:pPr>
            <a:endParaRPr lang="en-GB" sz="1800" dirty="0">
              <a:ea typeface="+mn-ea"/>
              <a:cs typeface="+mn-cs"/>
            </a:endParaRPr>
          </a:p>
        </p:txBody>
      </p:sp>
      <p:sp>
        <p:nvSpPr>
          <p:cNvPr id="104450" name="Rectangle 3"/>
          <p:cNvSpPr>
            <a:spLocks noChangeArrowheads="1"/>
          </p:cNvSpPr>
          <p:nvPr/>
        </p:nvSpPr>
        <p:spPr bwMode="auto">
          <a:xfrm>
            <a:off x="228600" y="228600"/>
            <a:ext cx="8686800" cy="658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GB" sz="3200">
                <a:solidFill>
                  <a:schemeClr val="tx2"/>
                </a:solidFill>
              </a:rPr>
              <a:t>Generation of an action potential</a:t>
            </a:r>
          </a:p>
        </p:txBody>
      </p:sp>
      <p:pic>
        <p:nvPicPr>
          <p:cNvPr id="10445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8" y="979488"/>
            <a:ext cx="4260850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2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3679825"/>
            <a:ext cx="34544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TextBox 7"/>
          <p:cNvSpPr txBox="1">
            <a:spLocks noChangeArrowheads="1"/>
          </p:cNvSpPr>
          <p:nvPr/>
        </p:nvSpPr>
        <p:spPr bwMode="auto">
          <a:xfrm>
            <a:off x="1185863" y="6069013"/>
            <a:ext cx="1306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b="1"/>
              <a:t>Resting state</a:t>
            </a:r>
          </a:p>
        </p:txBody>
      </p:sp>
    </p:spTree>
    <p:extLst>
      <p:ext uri="{BB962C8B-B14F-4D97-AF65-F5344CB8AC3E}">
        <p14:creationId xmlns:p14="http://schemas.microsoft.com/office/powerpoint/2010/main" val="33770094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16000"/>
            <a:ext cx="797560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4" name="Rectangle 4"/>
          <p:cNvSpPr>
            <a:spLocks noChangeArrowheads="1"/>
          </p:cNvSpPr>
          <p:nvPr/>
        </p:nvSpPr>
        <p:spPr bwMode="auto">
          <a:xfrm>
            <a:off x="228600" y="228600"/>
            <a:ext cx="8686800" cy="658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GB" sz="3200">
                <a:solidFill>
                  <a:schemeClr val="tx2"/>
                </a:solidFill>
              </a:rPr>
              <a:t>Changes during an action potential</a:t>
            </a:r>
          </a:p>
        </p:txBody>
      </p:sp>
    </p:spTree>
    <p:extLst>
      <p:ext uri="{BB962C8B-B14F-4D97-AF65-F5344CB8AC3E}">
        <p14:creationId xmlns:p14="http://schemas.microsoft.com/office/powerpoint/2010/main" val="21411693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25" name="Group 98"/>
          <p:cNvGrpSpPr>
            <a:grpSpLocks/>
          </p:cNvGrpSpPr>
          <p:nvPr/>
        </p:nvGrpSpPr>
        <p:grpSpPr bwMode="auto">
          <a:xfrm>
            <a:off x="438150" y="695325"/>
            <a:ext cx="8239125" cy="5392738"/>
            <a:chOff x="438540" y="845829"/>
            <a:chExt cx="8239125" cy="5392541"/>
          </a:xfrm>
        </p:grpSpPr>
        <p:grpSp>
          <p:nvGrpSpPr>
            <p:cNvPr id="129028" name="Group 4"/>
            <p:cNvGrpSpPr>
              <a:grpSpLocks/>
            </p:cNvGrpSpPr>
            <p:nvPr/>
          </p:nvGrpSpPr>
          <p:grpSpPr bwMode="auto">
            <a:xfrm rot="-5400000">
              <a:off x="2005403" y="-721034"/>
              <a:ext cx="5105400" cy="8239125"/>
              <a:chOff x="660" y="447"/>
              <a:chExt cx="3216" cy="5189"/>
            </a:xfrm>
          </p:grpSpPr>
          <p:grpSp>
            <p:nvGrpSpPr>
              <p:cNvPr id="129032" name="Group 5"/>
              <p:cNvGrpSpPr>
                <a:grpSpLocks/>
              </p:cNvGrpSpPr>
              <p:nvPr/>
            </p:nvGrpSpPr>
            <p:grpSpPr bwMode="auto">
              <a:xfrm>
                <a:off x="660" y="572"/>
                <a:ext cx="3216" cy="5064"/>
                <a:chOff x="660" y="572"/>
                <a:chExt cx="3216" cy="5064"/>
              </a:xfrm>
            </p:grpSpPr>
            <p:pic>
              <p:nvPicPr>
                <p:cNvPr id="60489" name="Picture 6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0" y="572"/>
                  <a:ext cx="3216" cy="50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129097" name="Group 7"/>
                <p:cNvGrpSpPr>
                  <a:grpSpLocks/>
                </p:cNvGrpSpPr>
                <p:nvPr/>
              </p:nvGrpSpPr>
              <p:grpSpPr bwMode="auto">
                <a:xfrm>
                  <a:off x="1068" y="1138"/>
                  <a:ext cx="384" cy="140"/>
                  <a:chOff x="1068" y="1138"/>
                  <a:chExt cx="384" cy="140"/>
                </a:xfrm>
              </p:grpSpPr>
              <p:sp>
                <p:nvSpPr>
                  <p:cNvPr id="60512" name="Oval 8"/>
                  <p:cNvSpPr>
                    <a:spLocks noChangeArrowheads="1"/>
                  </p:cNvSpPr>
                  <p:nvPr/>
                </p:nvSpPr>
                <p:spPr bwMode="auto">
                  <a:xfrm>
                    <a:off x="1068" y="1132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  <p:sp>
                <p:nvSpPr>
                  <p:cNvPr id="60513" name="Oval 9"/>
                  <p:cNvSpPr>
                    <a:spLocks noChangeArrowheads="1"/>
                  </p:cNvSpPr>
                  <p:nvPr/>
                </p:nvSpPr>
                <p:spPr bwMode="auto">
                  <a:xfrm>
                    <a:off x="1307" y="1135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</p:grpSp>
            <p:grpSp>
              <p:nvGrpSpPr>
                <p:cNvPr id="129098" name="Group 10"/>
                <p:cNvGrpSpPr>
                  <a:grpSpLocks/>
                </p:cNvGrpSpPr>
                <p:nvPr/>
              </p:nvGrpSpPr>
              <p:grpSpPr bwMode="auto">
                <a:xfrm>
                  <a:off x="1534" y="916"/>
                  <a:ext cx="1874" cy="140"/>
                  <a:chOff x="1534" y="916"/>
                  <a:chExt cx="1874" cy="140"/>
                </a:xfrm>
              </p:grpSpPr>
              <p:sp>
                <p:nvSpPr>
                  <p:cNvPr id="60504" name="Oval 11"/>
                  <p:cNvSpPr>
                    <a:spLocks noChangeArrowheads="1"/>
                  </p:cNvSpPr>
                  <p:nvPr/>
                </p:nvSpPr>
                <p:spPr bwMode="auto">
                  <a:xfrm>
                    <a:off x="1543" y="910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  <p:sp>
                <p:nvSpPr>
                  <p:cNvPr id="60505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1778" y="913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  <p:sp>
                <p:nvSpPr>
                  <p:cNvPr id="60506" name="Oval 13"/>
                  <p:cNvSpPr>
                    <a:spLocks noChangeArrowheads="1"/>
                  </p:cNvSpPr>
                  <p:nvPr/>
                </p:nvSpPr>
                <p:spPr bwMode="auto">
                  <a:xfrm>
                    <a:off x="2026" y="913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  <p:sp>
                <p:nvSpPr>
                  <p:cNvPr id="60507" name="Oval 14"/>
                  <p:cNvSpPr>
                    <a:spLocks noChangeArrowheads="1"/>
                  </p:cNvSpPr>
                  <p:nvPr/>
                </p:nvSpPr>
                <p:spPr bwMode="auto">
                  <a:xfrm>
                    <a:off x="2274" y="913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  <p:sp>
                <p:nvSpPr>
                  <p:cNvPr id="60508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2525" y="916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  <p:sp>
                <p:nvSpPr>
                  <p:cNvPr id="60509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2773" y="916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  <p:sp>
                <p:nvSpPr>
                  <p:cNvPr id="60510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3021" y="916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  <p:sp>
                <p:nvSpPr>
                  <p:cNvPr id="60511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3269" y="916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</p:grpSp>
            <p:grpSp>
              <p:nvGrpSpPr>
                <p:cNvPr id="129099" name="Group 19"/>
                <p:cNvGrpSpPr>
                  <a:grpSpLocks/>
                </p:cNvGrpSpPr>
                <p:nvPr/>
              </p:nvGrpSpPr>
              <p:grpSpPr bwMode="auto">
                <a:xfrm>
                  <a:off x="1534" y="1852"/>
                  <a:ext cx="1874" cy="140"/>
                  <a:chOff x="1534" y="1852"/>
                  <a:chExt cx="1874" cy="140"/>
                </a:xfrm>
              </p:grpSpPr>
              <p:sp>
                <p:nvSpPr>
                  <p:cNvPr id="60496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1537" y="1846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  <p:sp>
                <p:nvSpPr>
                  <p:cNvPr id="60497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1775" y="1846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  <p:sp>
                <p:nvSpPr>
                  <p:cNvPr id="60498" name="Oval 22"/>
                  <p:cNvSpPr>
                    <a:spLocks noChangeArrowheads="1"/>
                  </p:cNvSpPr>
                  <p:nvPr/>
                </p:nvSpPr>
                <p:spPr bwMode="auto">
                  <a:xfrm>
                    <a:off x="2023" y="1846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  <p:sp>
                <p:nvSpPr>
                  <p:cNvPr id="60499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2271" y="1846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  <p:sp>
                <p:nvSpPr>
                  <p:cNvPr id="60500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2522" y="1849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  <p:sp>
                <p:nvSpPr>
                  <p:cNvPr id="60501" name="Oval 25"/>
                  <p:cNvSpPr>
                    <a:spLocks noChangeArrowheads="1"/>
                  </p:cNvSpPr>
                  <p:nvPr/>
                </p:nvSpPr>
                <p:spPr bwMode="auto">
                  <a:xfrm>
                    <a:off x="2770" y="1849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  <p:sp>
                <p:nvSpPr>
                  <p:cNvPr id="60502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3018" y="1849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  <p:sp>
                <p:nvSpPr>
                  <p:cNvPr id="60503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3266" y="1849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</p:grpSp>
            <p:grpSp>
              <p:nvGrpSpPr>
                <p:cNvPr id="129100" name="Group 28"/>
                <p:cNvGrpSpPr>
                  <a:grpSpLocks/>
                </p:cNvGrpSpPr>
                <p:nvPr/>
              </p:nvGrpSpPr>
              <p:grpSpPr bwMode="auto">
                <a:xfrm>
                  <a:off x="1068" y="1630"/>
                  <a:ext cx="384" cy="140"/>
                  <a:chOff x="1068" y="1630"/>
                  <a:chExt cx="384" cy="140"/>
                </a:xfrm>
              </p:grpSpPr>
              <p:sp>
                <p:nvSpPr>
                  <p:cNvPr id="60494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1068" y="1624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  <p:sp>
                <p:nvSpPr>
                  <p:cNvPr id="60495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1307" y="1627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</p:grpSp>
          </p:grpSp>
          <p:grpSp>
            <p:nvGrpSpPr>
              <p:cNvPr id="129033" name="Group 31"/>
              <p:cNvGrpSpPr>
                <a:grpSpLocks/>
              </p:cNvGrpSpPr>
              <p:nvPr/>
            </p:nvGrpSpPr>
            <p:grpSpPr bwMode="auto">
              <a:xfrm>
                <a:off x="1028" y="2491"/>
                <a:ext cx="2364" cy="1093"/>
                <a:chOff x="1028" y="2491"/>
                <a:chExt cx="2364" cy="1093"/>
              </a:xfrm>
            </p:grpSpPr>
            <p:grpSp>
              <p:nvGrpSpPr>
                <p:cNvPr id="129066" name="Group 32"/>
                <p:cNvGrpSpPr>
                  <a:grpSpLocks/>
                </p:cNvGrpSpPr>
                <p:nvPr/>
              </p:nvGrpSpPr>
              <p:grpSpPr bwMode="auto">
                <a:xfrm>
                  <a:off x="1756" y="2748"/>
                  <a:ext cx="364" cy="140"/>
                  <a:chOff x="1756" y="2748"/>
                  <a:chExt cx="364" cy="140"/>
                </a:xfrm>
              </p:grpSpPr>
              <p:sp>
                <p:nvSpPr>
                  <p:cNvPr id="60487" name="Oval 33"/>
                  <p:cNvSpPr>
                    <a:spLocks noChangeArrowheads="1"/>
                  </p:cNvSpPr>
                  <p:nvPr/>
                </p:nvSpPr>
                <p:spPr bwMode="auto">
                  <a:xfrm>
                    <a:off x="1975" y="2742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  <p:sp>
                <p:nvSpPr>
                  <p:cNvPr id="60488" name="Oval 34"/>
                  <p:cNvSpPr>
                    <a:spLocks noChangeArrowheads="1"/>
                  </p:cNvSpPr>
                  <p:nvPr/>
                </p:nvSpPr>
                <p:spPr bwMode="auto">
                  <a:xfrm>
                    <a:off x="1756" y="2739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</p:grpSp>
            <p:grpSp>
              <p:nvGrpSpPr>
                <p:cNvPr id="129067" name="Group 35"/>
                <p:cNvGrpSpPr>
                  <a:grpSpLocks/>
                </p:cNvGrpSpPr>
                <p:nvPr/>
              </p:nvGrpSpPr>
              <p:grpSpPr bwMode="auto">
                <a:xfrm>
                  <a:off x="1028" y="2491"/>
                  <a:ext cx="2364" cy="149"/>
                  <a:chOff x="1028" y="2491"/>
                  <a:chExt cx="2364" cy="149"/>
                </a:xfrm>
              </p:grpSpPr>
              <p:grpSp>
                <p:nvGrpSpPr>
                  <p:cNvPr id="129083" name="Group 36"/>
                  <p:cNvGrpSpPr>
                    <a:grpSpLocks/>
                  </p:cNvGrpSpPr>
                  <p:nvPr/>
                </p:nvGrpSpPr>
                <p:grpSpPr bwMode="auto">
                  <a:xfrm>
                    <a:off x="1028" y="2491"/>
                    <a:ext cx="614" cy="140"/>
                    <a:chOff x="1028" y="2491"/>
                    <a:chExt cx="614" cy="140"/>
                  </a:xfrm>
                </p:grpSpPr>
                <p:grpSp>
                  <p:nvGrpSpPr>
                    <p:cNvPr id="129090" name="Group 3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28" y="2491"/>
                      <a:ext cx="384" cy="140"/>
                      <a:chOff x="1028" y="2491"/>
                      <a:chExt cx="384" cy="140"/>
                    </a:xfrm>
                  </p:grpSpPr>
                  <p:sp>
                    <p:nvSpPr>
                      <p:cNvPr id="60485" name="Oval 3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31" y="2476"/>
                        <a:ext cx="148" cy="140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lIns="90487" tIns="44450" rIns="90487" bIns="44450" anchor="ctr"/>
                      <a:lstStyle/>
                      <a:p>
                        <a:pPr algn="ctr">
                          <a:defRPr/>
                        </a:pPr>
                        <a:r>
                          <a:rPr lang="en-GB" b="1">
                            <a:cs typeface="Arial" charset="0"/>
                          </a:rPr>
                          <a:t>+</a:t>
                        </a:r>
                      </a:p>
                    </p:txBody>
                  </p:sp>
                  <p:sp>
                    <p:nvSpPr>
                      <p:cNvPr id="60486" name="Oval 3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270" y="2479"/>
                        <a:ext cx="148" cy="140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lIns="90487" tIns="44450" rIns="90487" bIns="44450" anchor="ctr"/>
                      <a:lstStyle/>
                      <a:p>
                        <a:pPr algn="ctr">
                          <a:defRPr/>
                        </a:pPr>
                        <a:r>
                          <a:rPr lang="en-GB" b="1">
                            <a:cs typeface="Arial" charset="0"/>
                          </a:rPr>
                          <a:t>+</a:t>
                        </a:r>
                      </a:p>
                    </p:txBody>
                  </p:sp>
                </p:grpSp>
                <p:sp>
                  <p:nvSpPr>
                    <p:cNvPr id="60484" name="Oval 4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00" y="2482"/>
                      <a:ext cx="148" cy="14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 anchor="ctr"/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+</a:t>
                      </a:r>
                    </a:p>
                  </p:txBody>
                </p:sp>
              </p:grpSp>
              <p:grpSp>
                <p:nvGrpSpPr>
                  <p:cNvPr id="129084" name="Group 41"/>
                  <p:cNvGrpSpPr>
                    <a:grpSpLocks/>
                  </p:cNvGrpSpPr>
                  <p:nvPr/>
                </p:nvGrpSpPr>
                <p:grpSpPr bwMode="auto">
                  <a:xfrm>
                    <a:off x="2252" y="2500"/>
                    <a:ext cx="1140" cy="140"/>
                    <a:chOff x="2252" y="2500"/>
                    <a:chExt cx="1140" cy="140"/>
                  </a:xfrm>
                </p:grpSpPr>
                <p:sp>
                  <p:nvSpPr>
                    <p:cNvPr id="60478" name="Oval 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58" y="2491"/>
                      <a:ext cx="148" cy="14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 anchor="ctr"/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60479" name="Oval 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06" y="2491"/>
                      <a:ext cx="148" cy="14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 anchor="ctr"/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60480" name="Oval 4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56" y="2492"/>
                      <a:ext cx="148" cy="14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 anchor="ctr"/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60481" name="Oval 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5" y="2494"/>
                      <a:ext cx="148" cy="14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 anchor="ctr"/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60482" name="Oval 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3" y="2494"/>
                      <a:ext cx="148" cy="14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 anchor="ctr"/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+</a:t>
                      </a:r>
                    </a:p>
                  </p:txBody>
                </p:sp>
              </p:grpSp>
            </p:grpSp>
            <p:grpSp>
              <p:nvGrpSpPr>
                <p:cNvPr id="129068" name="Group 47"/>
                <p:cNvGrpSpPr>
                  <a:grpSpLocks/>
                </p:cNvGrpSpPr>
                <p:nvPr/>
              </p:nvGrpSpPr>
              <p:grpSpPr bwMode="auto">
                <a:xfrm>
                  <a:off x="1028" y="3435"/>
                  <a:ext cx="2364" cy="149"/>
                  <a:chOff x="1028" y="3435"/>
                  <a:chExt cx="2364" cy="149"/>
                </a:xfrm>
              </p:grpSpPr>
              <p:grpSp>
                <p:nvGrpSpPr>
                  <p:cNvPr id="129072" name="Group 48"/>
                  <p:cNvGrpSpPr>
                    <a:grpSpLocks/>
                  </p:cNvGrpSpPr>
                  <p:nvPr/>
                </p:nvGrpSpPr>
                <p:grpSpPr bwMode="auto">
                  <a:xfrm>
                    <a:off x="1028" y="3435"/>
                    <a:ext cx="614" cy="140"/>
                    <a:chOff x="1028" y="3435"/>
                    <a:chExt cx="614" cy="140"/>
                  </a:xfrm>
                </p:grpSpPr>
                <p:grpSp>
                  <p:nvGrpSpPr>
                    <p:cNvPr id="129079" name="Group 4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28" y="3435"/>
                      <a:ext cx="384" cy="140"/>
                      <a:chOff x="1028" y="3435"/>
                      <a:chExt cx="384" cy="140"/>
                    </a:xfrm>
                  </p:grpSpPr>
                  <p:sp>
                    <p:nvSpPr>
                      <p:cNvPr id="60474" name="Oval 5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28" y="3423"/>
                        <a:ext cx="148" cy="140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lIns="90487" tIns="44450" rIns="90487" bIns="44450" anchor="ctr"/>
                      <a:lstStyle/>
                      <a:p>
                        <a:pPr algn="ctr">
                          <a:defRPr/>
                        </a:pPr>
                        <a:r>
                          <a:rPr lang="en-GB" b="1">
                            <a:cs typeface="Arial" charset="0"/>
                          </a:rPr>
                          <a:t>+</a:t>
                        </a:r>
                      </a:p>
                    </p:txBody>
                  </p:sp>
                  <p:sp>
                    <p:nvSpPr>
                      <p:cNvPr id="60475" name="Oval 5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267" y="3426"/>
                        <a:ext cx="148" cy="140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lIns="90487" tIns="44450" rIns="90487" bIns="44450" anchor="ctr"/>
                      <a:lstStyle/>
                      <a:p>
                        <a:pPr algn="ctr">
                          <a:defRPr/>
                        </a:pPr>
                        <a:r>
                          <a:rPr lang="en-GB" b="1">
                            <a:cs typeface="Arial" charset="0"/>
                          </a:rPr>
                          <a:t>+</a:t>
                        </a:r>
                      </a:p>
                    </p:txBody>
                  </p:sp>
                </p:grpSp>
                <p:sp>
                  <p:nvSpPr>
                    <p:cNvPr id="60473" name="Oval 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97" y="3429"/>
                      <a:ext cx="148" cy="14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 anchor="ctr"/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+</a:t>
                      </a:r>
                    </a:p>
                  </p:txBody>
                </p:sp>
              </p:grpSp>
              <p:grpSp>
                <p:nvGrpSpPr>
                  <p:cNvPr id="129073" name="Group 53"/>
                  <p:cNvGrpSpPr>
                    <a:grpSpLocks/>
                  </p:cNvGrpSpPr>
                  <p:nvPr/>
                </p:nvGrpSpPr>
                <p:grpSpPr bwMode="auto">
                  <a:xfrm>
                    <a:off x="2252" y="3444"/>
                    <a:ext cx="1140" cy="140"/>
                    <a:chOff x="2252" y="3444"/>
                    <a:chExt cx="1140" cy="140"/>
                  </a:xfrm>
                </p:grpSpPr>
                <p:sp>
                  <p:nvSpPr>
                    <p:cNvPr id="60467" name="Oval 5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55" y="3438"/>
                      <a:ext cx="148" cy="14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 anchor="ctr"/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60468" name="Oval 5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03" y="3438"/>
                      <a:ext cx="148" cy="14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 anchor="ctr"/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60469" name="Oval 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53" y="3439"/>
                      <a:ext cx="148" cy="14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 anchor="ctr"/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60470" name="Oval 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2" y="3441"/>
                      <a:ext cx="148" cy="14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 anchor="ctr"/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60471" name="Oval 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0" y="3441"/>
                      <a:ext cx="148" cy="14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 anchor="ctr"/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+</a:t>
                      </a:r>
                    </a:p>
                  </p:txBody>
                </p:sp>
              </p:grpSp>
            </p:grpSp>
            <p:grpSp>
              <p:nvGrpSpPr>
                <p:cNvPr id="129069" name="Group 59"/>
                <p:cNvGrpSpPr>
                  <a:grpSpLocks/>
                </p:cNvGrpSpPr>
                <p:nvPr/>
              </p:nvGrpSpPr>
              <p:grpSpPr bwMode="auto">
                <a:xfrm>
                  <a:off x="1756" y="3196"/>
                  <a:ext cx="364" cy="140"/>
                  <a:chOff x="1756" y="3196"/>
                  <a:chExt cx="364" cy="140"/>
                </a:xfrm>
              </p:grpSpPr>
              <p:sp>
                <p:nvSpPr>
                  <p:cNvPr id="60463" name="Oval 60"/>
                  <p:cNvSpPr>
                    <a:spLocks noChangeArrowheads="1"/>
                  </p:cNvSpPr>
                  <p:nvPr/>
                </p:nvSpPr>
                <p:spPr bwMode="auto">
                  <a:xfrm>
                    <a:off x="1975" y="3193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  <p:sp>
                <p:nvSpPr>
                  <p:cNvPr id="60464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1756" y="3190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</p:grpSp>
          </p:grpSp>
          <p:grpSp>
            <p:nvGrpSpPr>
              <p:cNvPr id="129034" name="Group 62"/>
              <p:cNvGrpSpPr>
                <a:grpSpLocks/>
              </p:cNvGrpSpPr>
              <p:nvPr/>
            </p:nvGrpSpPr>
            <p:grpSpPr bwMode="auto">
              <a:xfrm>
                <a:off x="988" y="4235"/>
                <a:ext cx="2336" cy="1084"/>
                <a:chOff x="988" y="4235"/>
                <a:chExt cx="2336" cy="1084"/>
              </a:xfrm>
            </p:grpSpPr>
            <p:grpSp>
              <p:nvGrpSpPr>
                <p:cNvPr id="129036" name="Group 63"/>
                <p:cNvGrpSpPr>
                  <a:grpSpLocks/>
                </p:cNvGrpSpPr>
                <p:nvPr/>
              </p:nvGrpSpPr>
              <p:grpSpPr bwMode="auto">
                <a:xfrm>
                  <a:off x="988" y="4235"/>
                  <a:ext cx="2336" cy="140"/>
                  <a:chOff x="988" y="4235"/>
                  <a:chExt cx="2336" cy="140"/>
                </a:xfrm>
              </p:grpSpPr>
              <p:grpSp>
                <p:nvGrpSpPr>
                  <p:cNvPr id="129055" name="Group 64"/>
                  <p:cNvGrpSpPr>
                    <a:grpSpLocks/>
                  </p:cNvGrpSpPr>
                  <p:nvPr/>
                </p:nvGrpSpPr>
                <p:grpSpPr bwMode="auto">
                  <a:xfrm>
                    <a:off x="2940" y="4235"/>
                    <a:ext cx="384" cy="140"/>
                    <a:chOff x="2940" y="4235"/>
                    <a:chExt cx="384" cy="140"/>
                  </a:xfrm>
                </p:grpSpPr>
                <p:sp>
                  <p:nvSpPr>
                    <p:cNvPr id="60457" name="Oval 6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46" y="4229"/>
                      <a:ext cx="148" cy="14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 anchor="ctr"/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60458" name="Oval 6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85" y="4232"/>
                      <a:ext cx="148" cy="14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 anchor="ctr"/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+</a:t>
                      </a:r>
                    </a:p>
                  </p:txBody>
                </p:sp>
              </p:grpSp>
              <p:grpSp>
                <p:nvGrpSpPr>
                  <p:cNvPr id="129056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988" y="4235"/>
                    <a:ext cx="1374" cy="140"/>
                    <a:chOff x="988" y="4235"/>
                    <a:chExt cx="1374" cy="140"/>
                  </a:xfrm>
                </p:grpSpPr>
                <p:sp>
                  <p:nvSpPr>
                    <p:cNvPr id="60450" name="Oval 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20" y="4229"/>
                      <a:ext cx="148" cy="14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 anchor="ctr"/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+</a:t>
                      </a:r>
                    </a:p>
                  </p:txBody>
                </p:sp>
                <p:grpSp>
                  <p:nvGrpSpPr>
                    <p:cNvPr id="129058" name="Group 6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88" y="4235"/>
                      <a:ext cx="1140" cy="140"/>
                      <a:chOff x="988" y="4235"/>
                      <a:chExt cx="1140" cy="140"/>
                    </a:xfrm>
                  </p:grpSpPr>
                  <p:sp>
                    <p:nvSpPr>
                      <p:cNvPr id="60452" name="Oval 7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91" y="4223"/>
                        <a:ext cx="148" cy="140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lIns="90487" tIns="44450" rIns="90487" bIns="44450" anchor="ctr"/>
                      <a:lstStyle/>
                      <a:p>
                        <a:pPr algn="ctr">
                          <a:defRPr/>
                        </a:pPr>
                        <a:r>
                          <a:rPr lang="en-GB" b="1">
                            <a:cs typeface="Arial" charset="0"/>
                          </a:rPr>
                          <a:t>+</a:t>
                        </a:r>
                      </a:p>
                    </p:txBody>
                  </p:sp>
                  <p:sp>
                    <p:nvSpPr>
                      <p:cNvPr id="60453" name="Oval 7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239" y="4223"/>
                        <a:ext cx="148" cy="140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lIns="90487" tIns="44450" rIns="90487" bIns="44450" anchor="ctr"/>
                      <a:lstStyle/>
                      <a:p>
                        <a:pPr algn="ctr">
                          <a:defRPr/>
                        </a:pPr>
                        <a:r>
                          <a:rPr lang="en-GB" b="1">
                            <a:cs typeface="Arial" charset="0"/>
                          </a:rPr>
                          <a:t>+</a:t>
                        </a:r>
                      </a:p>
                    </p:txBody>
                  </p:sp>
                  <p:sp>
                    <p:nvSpPr>
                      <p:cNvPr id="60454" name="Oval 7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9" y="4224"/>
                        <a:ext cx="148" cy="140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lIns="90487" tIns="44450" rIns="90487" bIns="44450" anchor="ctr"/>
                      <a:lstStyle/>
                      <a:p>
                        <a:pPr algn="ctr">
                          <a:defRPr/>
                        </a:pPr>
                        <a:r>
                          <a:rPr lang="en-GB" b="1">
                            <a:cs typeface="Arial" charset="0"/>
                          </a:rPr>
                          <a:t>+</a:t>
                        </a:r>
                      </a:p>
                    </p:txBody>
                  </p:sp>
                  <p:sp>
                    <p:nvSpPr>
                      <p:cNvPr id="60455" name="Oval 7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738" y="4226"/>
                        <a:ext cx="148" cy="140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lIns="90487" tIns="44450" rIns="90487" bIns="44450" anchor="ctr"/>
                      <a:lstStyle/>
                      <a:p>
                        <a:pPr algn="ctr">
                          <a:defRPr/>
                        </a:pPr>
                        <a:r>
                          <a:rPr lang="en-GB" b="1">
                            <a:cs typeface="Arial" charset="0"/>
                          </a:rPr>
                          <a:t>+</a:t>
                        </a:r>
                      </a:p>
                    </p:txBody>
                  </p:sp>
                  <p:sp>
                    <p:nvSpPr>
                      <p:cNvPr id="60456" name="Oval 7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986" y="4226"/>
                        <a:ext cx="148" cy="140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lIns="90487" tIns="44450" rIns="90487" bIns="44450" anchor="ctr"/>
                      <a:lstStyle/>
                      <a:p>
                        <a:pPr algn="ctr">
                          <a:defRPr/>
                        </a:pPr>
                        <a:r>
                          <a:rPr lang="en-GB" b="1">
                            <a:cs typeface="Arial" charset="0"/>
                          </a:rPr>
                          <a:t>+</a:t>
                        </a:r>
                      </a:p>
                    </p:txBody>
                  </p:sp>
                </p:grpSp>
              </p:grpSp>
            </p:grpSp>
            <p:grpSp>
              <p:nvGrpSpPr>
                <p:cNvPr id="129037" name="Group 75"/>
                <p:cNvGrpSpPr>
                  <a:grpSpLocks/>
                </p:cNvGrpSpPr>
                <p:nvPr/>
              </p:nvGrpSpPr>
              <p:grpSpPr bwMode="auto">
                <a:xfrm>
                  <a:off x="2428" y="4491"/>
                  <a:ext cx="384" cy="140"/>
                  <a:chOff x="2428" y="4491"/>
                  <a:chExt cx="384" cy="140"/>
                </a:xfrm>
              </p:grpSpPr>
              <p:sp>
                <p:nvSpPr>
                  <p:cNvPr id="60446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2431" y="4485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  <p:sp>
                <p:nvSpPr>
                  <p:cNvPr id="60447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2670" y="4488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</p:grpSp>
            <p:grpSp>
              <p:nvGrpSpPr>
                <p:cNvPr id="129038" name="Group 78"/>
                <p:cNvGrpSpPr>
                  <a:grpSpLocks/>
                </p:cNvGrpSpPr>
                <p:nvPr/>
              </p:nvGrpSpPr>
              <p:grpSpPr bwMode="auto">
                <a:xfrm>
                  <a:off x="2428" y="4931"/>
                  <a:ext cx="384" cy="140"/>
                  <a:chOff x="2428" y="4931"/>
                  <a:chExt cx="384" cy="140"/>
                </a:xfrm>
              </p:grpSpPr>
              <p:sp>
                <p:nvSpPr>
                  <p:cNvPr id="60444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2431" y="4928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  <p:sp>
                <p:nvSpPr>
                  <p:cNvPr id="60445" name="Oval 80"/>
                  <p:cNvSpPr>
                    <a:spLocks noChangeArrowheads="1"/>
                  </p:cNvSpPr>
                  <p:nvPr/>
                </p:nvSpPr>
                <p:spPr bwMode="auto">
                  <a:xfrm>
                    <a:off x="2670" y="4931"/>
                    <a:ext cx="148" cy="140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487" tIns="44450" rIns="90487" bIns="44450" anchor="ctr"/>
                  <a:lstStyle/>
                  <a:p>
                    <a:pPr algn="ctr">
                      <a:defRPr/>
                    </a:pPr>
                    <a:r>
                      <a:rPr lang="en-GB" b="1">
                        <a:cs typeface="Arial" charset="0"/>
                      </a:rPr>
                      <a:t>+</a:t>
                    </a:r>
                  </a:p>
                </p:txBody>
              </p:sp>
            </p:grpSp>
            <p:grpSp>
              <p:nvGrpSpPr>
                <p:cNvPr id="129039" name="Group 81"/>
                <p:cNvGrpSpPr>
                  <a:grpSpLocks/>
                </p:cNvGrpSpPr>
                <p:nvPr/>
              </p:nvGrpSpPr>
              <p:grpSpPr bwMode="auto">
                <a:xfrm>
                  <a:off x="988" y="5179"/>
                  <a:ext cx="2336" cy="140"/>
                  <a:chOff x="988" y="5179"/>
                  <a:chExt cx="2336" cy="140"/>
                </a:xfrm>
              </p:grpSpPr>
              <p:grpSp>
                <p:nvGrpSpPr>
                  <p:cNvPr id="129040" name="Group 82"/>
                  <p:cNvGrpSpPr>
                    <a:grpSpLocks/>
                  </p:cNvGrpSpPr>
                  <p:nvPr/>
                </p:nvGrpSpPr>
                <p:grpSpPr bwMode="auto">
                  <a:xfrm>
                    <a:off x="2940" y="5179"/>
                    <a:ext cx="384" cy="140"/>
                    <a:chOff x="2940" y="5179"/>
                    <a:chExt cx="384" cy="140"/>
                  </a:xfrm>
                </p:grpSpPr>
                <p:sp>
                  <p:nvSpPr>
                    <p:cNvPr id="60442" name="Oval 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43" y="5176"/>
                      <a:ext cx="148" cy="14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 anchor="ctr"/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60443" name="Oval 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82" y="5179"/>
                      <a:ext cx="148" cy="14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 anchor="ctr"/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+</a:t>
                      </a:r>
                    </a:p>
                  </p:txBody>
                </p:sp>
              </p:grpSp>
              <p:grpSp>
                <p:nvGrpSpPr>
                  <p:cNvPr id="129041" name="Group 85"/>
                  <p:cNvGrpSpPr>
                    <a:grpSpLocks/>
                  </p:cNvGrpSpPr>
                  <p:nvPr/>
                </p:nvGrpSpPr>
                <p:grpSpPr bwMode="auto">
                  <a:xfrm>
                    <a:off x="988" y="5179"/>
                    <a:ext cx="1374" cy="140"/>
                    <a:chOff x="988" y="5179"/>
                    <a:chExt cx="1374" cy="140"/>
                  </a:xfrm>
                </p:grpSpPr>
                <p:sp>
                  <p:nvSpPr>
                    <p:cNvPr id="60435" name="Oval 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17" y="5176"/>
                      <a:ext cx="148" cy="140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 anchor="ctr"/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+</a:t>
                      </a:r>
                    </a:p>
                  </p:txBody>
                </p:sp>
                <p:grpSp>
                  <p:nvGrpSpPr>
                    <p:cNvPr id="129043" name="Group 8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88" y="5179"/>
                      <a:ext cx="1140" cy="140"/>
                      <a:chOff x="988" y="5179"/>
                      <a:chExt cx="1140" cy="140"/>
                    </a:xfrm>
                  </p:grpSpPr>
                  <p:sp>
                    <p:nvSpPr>
                      <p:cNvPr id="60437" name="Oval 8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88" y="5170"/>
                        <a:ext cx="148" cy="140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lIns="90487" tIns="44450" rIns="90487" bIns="44450" anchor="ctr"/>
                      <a:lstStyle/>
                      <a:p>
                        <a:pPr algn="ctr">
                          <a:defRPr/>
                        </a:pPr>
                        <a:r>
                          <a:rPr lang="en-GB" b="1">
                            <a:cs typeface="Arial" charset="0"/>
                          </a:rPr>
                          <a:t>+</a:t>
                        </a:r>
                      </a:p>
                    </p:txBody>
                  </p:sp>
                  <p:sp>
                    <p:nvSpPr>
                      <p:cNvPr id="60438" name="Oval 8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236" y="5170"/>
                        <a:ext cx="148" cy="140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lIns="90487" tIns="44450" rIns="90487" bIns="44450" anchor="ctr"/>
                      <a:lstStyle/>
                      <a:p>
                        <a:pPr algn="ctr">
                          <a:defRPr/>
                        </a:pPr>
                        <a:r>
                          <a:rPr lang="en-GB" b="1">
                            <a:cs typeface="Arial" charset="0"/>
                          </a:rPr>
                          <a:t>+</a:t>
                        </a:r>
                      </a:p>
                    </p:txBody>
                  </p:sp>
                  <p:sp>
                    <p:nvSpPr>
                      <p:cNvPr id="60439" name="Oval 9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6" y="5171"/>
                        <a:ext cx="148" cy="140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lIns="90487" tIns="44450" rIns="90487" bIns="44450" anchor="ctr"/>
                      <a:lstStyle/>
                      <a:p>
                        <a:pPr algn="ctr">
                          <a:defRPr/>
                        </a:pPr>
                        <a:r>
                          <a:rPr lang="en-GB" b="1">
                            <a:cs typeface="Arial" charset="0"/>
                          </a:rPr>
                          <a:t>+</a:t>
                        </a:r>
                      </a:p>
                    </p:txBody>
                  </p:sp>
                  <p:sp>
                    <p:nvSpPr>
                      <p:cNvPr id="60440" name="Oval 9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735" y="5173"/>
                        <a:ext cx="148" cy="140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lIns="90487" tIns="44450" rIns="90487" bIns="44450" anchor="ctr"/>
                      <a:lstStyle/>
                      <a:p>
                        <a:pPr algn="ctr">
                          <a:defRPr/>
                        </a:pPr>
                        <a:r>
                          <a:rPr lang="en-GB" b="1">
                            <a:cs typeface="Arial" charset="0"/>
                          </a:rPr>
                          <a:t>+</a:t>
                        </a:r>
                      </a:p>
                    </p:txBody>
                  </p:sp>
                  <p:sp>
                    <p:nvSpPr>
                      <p:cNvPr id="60441" name="Oval 9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983" y="5173"/>
                        <a:ext cx="148" cy="140"/>
                      </a:xfrm>
                      <a:prstGeom prst="ellipse">
                        <a:avLst/>
                      </a:prstGeom>
                      <a:solidFill>
                        <a:schemeClr val="bg2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lIns="90487" tIns="44450" rIns="90487" bIns="44450" anchor="ctr"/>
                      <a:lstStyle/>
                      <a:p>
                        <a:pPr algn="ctr">
                          <a:defRPr/>
                        </a:pPr>
                        <a:r>
                          <a:rPr lang="en-GB" b="1">
                            <a:cs typeface="Arial" charset="0"/>
                          </a:rPr>
                          <a:t>+</a:t>
                        </a:r>
                      </a:p>
                    </p:txBody>
                  </p:sp>
                </p:grpSp>
              </p:grpSp>
            </p:grpSp>
          </p:grpSp>
          <p:sp>
            <p:nvSpPr>
              <p:cNvPr id="60428" name="Rectangle 93"/>
              <p:cNvSpPr>
                <a:spLocks noChangeArrowheads="1"/>
              </p:cNvSpPr>
              <p:nvPr/>
            </p:nvSpPr>
            <p:spPr bwMode="auto">
              <a:xfrm>
                <a:off x="790" y="444"/>
                <a:ext cx="921" cy="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>
                    <a:cs typeface="Arial" charset="0"/>
                  </a:rPr>
                  <a:t>Region of action</a:t>
                </a:r>
              </a:p>
              <a:p>
                <a:pPr algn="ctr">
                  <a:defRPr/>
                </a:pPr>
                <a:r>
                  <a:rPr lang="en-GB">
                    <a:cs typeface="Arial" charset="0"/>
                  </a:rPr>
                  <a:t>potential</a:t>
                </a:r>
              </a:p>
            </p:txBody>
          </p:sp>
        </p:grpSp>
        <p:sp>
          <p:nvSpPr>
            <p:cNvPr id="60422" name="Rectangle 94"/>
            <p:cNvSpPr>
              <a:spLocks noChangeArrowheads="1"/>
            </p:cNvSpPr>
            <p:nvPr/>
          </p:nvSpPr>
          <p:spPr bwMode="auto">
            <a:xfrm rot="-5400000">
              <a:off x="1753793" y="5807373"/>
              <a:ext cx="485757" cy="363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(A)</a:t>
              </a:r>
            </a:p>
          </p:txBody>
        </p:sp>
        <p:sp>
          <p:nvSpPr>
            <p:cNvPr id="60423" name="Rectangle 95"/>
            <p:cNvSpPr>
              <a:spLocks noChangeArrowheads="1"/>
            </p:cNvSpPr>
            <p:nvPr/>
          </p:nvSpPr>
          <p:spPr bwMode="auto">
            <a:xfrm rot="-5400000">
              <a:off x="4307287" y="5806579"/>
              <a:ext cx="485757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(B)</a:t>
              </a:r>
            </a:p>
          </p:txBody>
        </p:sp>
        <p:sp>
          <p:nvSpPr>
            <p:cNvPr id="60424" name="Rectangle 96"/>
            <p:cNvSpPr>
              <a:spLocks noChangeArrowheads="1"/>
            </p:cNvSpPr>
            <p:nvPr/>
          </p:nvSpPr>
          <p:spPr bwMode="auto">
            <a:xfrm rot="-5400000">
              <a:off x="7057630" y="5807373"/>
              <a:ext cx="498457" cy="363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(C)</a:t>
              </a:r>
            </a:p>
          </p:txBody>
        </p:sp>
      </p:grpSp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1025640" y="228600"/>
            <a:ext cx="6754526" cy="6588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GB" sz="3200" b="1" dirty="0">
                <a:solidFill>
                  <a:srgbClr val="254061"/>
                </a:solidFill>
              </a:rPr>
              <a:t>Movement of action potential</a:t>
            </a:r>
          </a:p>
        </p:txBody>
      </p:sp>
      <p:sp>
        <p:nvSpPr>
          <p:cNvPr id="98" name="Rectangle 97"/>
          <p:cNvSpPr txBox="1">
            <a:spLocks noChangeArrowheads="1"/>
          </p:cNvSpPr>
          <p:nvPr/>
        </p:nvSpPr>
        <p:spPr>
          <a:xfrm>
            <a:off x="53975" y="6142038"/>
            <a:ext cx="8861425" cy="762000"/>
          </a:xfrm>
          <a:prstGeom prst="rect">
            <a:avLst/>
          </a:prstGeom>
          <a:noFill/>
          <a:ln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GB" sz="1600" kern="0" dirty="0">
                <a:latin typeface="Arial" pitchFamily="34" charset="0"/>
                <a:cs typeface="Arial" pitchFamily="34" charset="0"/>
              </a:rPr>
              <a:t>An action potential in one region (A) stimulates the adjacent region, and (B and C) a wave of action potentials (a nerve impulse) moves along the fibre.</a:t>
            </a:r>
          </a:p>
        </p:txBody>
      </p:sp>
    </p:spTree>
    <p:extLst>
      <p:ext uri="{BB962C8B-B14F-4D97-AF65-F5344CB8AC3E}">
        <p14:creationId xmlns:p14="http://schemas.microsoft.com/office/powerpoint/2010/main" val="974005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/>
          <p:cNvSpPr>
            <a:spLocks noChangeArrowheads="1"/>
          </p:cNvSpPr>
          <p:nvPr/>
        </p:nvSpPr>
        <p:spPr bwMode="auto">
          <a:xfrm>
            <a:off x="274358" y="228600"/>
            <a:ext cx="5556530" cy="6588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GB" sz="3200" b="1" dirty="0">
                <a:solidFill>
                  <a:srgbClr val="254061"/>
                </a:solidFill>
              </a:rPr>
              <a:t>Propagation of a nerve impulse</a:t>
            </a:r>
          </a:p>
        </p:txBody>
      </p:sp>
      <p:sp>
        <p:nvSpPr>
          <p:cNvPr id="131074" name="Rectangle 3"/>
          <p:cNvSpPr txBox="1">
            <a:spLocks noChangeArrowheads="1"/>
          </p:cNvSpPr>
          <p:nvPr/>
        </p:nvSpPr>
        <p:spPr bwMode="auto">
          <a:xfrm>
            <a:off x="201613" y="1011238"/>
            <a:ext cx="868680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</a:pPr>
            <a:r>
              <a:rPr lang="en-GB" sz="2000" b="1" dirty="0">
                <a:solidFill>
                  <a:srgbClr val="254061"/>
                </a:solidFill>
              </a:rPr>
              <a:t>An action potential is propagated (</a:t>
            </a:r>
            <a:r>
              <a:rPr lang="ja-JP" altLang="en-GB" sz="2000" b="1" dirty="0">
                <a:solidFill>
                  <a:srgbClr val="254061"/>
                </a:solidFill>
              </a:rPr>
              <a:t>“</a:t>
            </a:r>
            <a:r>
              <a:rPr lang="en-GB" altLang="ja-JP" sz="2000" b="1" dirty="0">
                <a:solidFill>
                  <a:srgbClr val="254061"/>
                </a:solidFill>
              </a:rPr>
              <a:t>handed-on</a:t>
            </a:r>
            <a:r>
              <a:rPr lang="ja-JP" altLang="en-GB" sz="2000" b="1" dirty="0">
                <a:solidFill>
                  <a:srgbClr val="254061"/>
                </a:solidFill>
              </a:rPr>
              <a:t>”</a:t>
            </a:r>
            <a:r>
              <a:rPr lang="en-GB" altLang="ja-JP" sz="2000" b="1" dirty="0">
                <a:solidFill>
                  <a:srgbClr val="254061"/>
                </a:solidFill>
              </a:rPr>
              <a:t>) with same shape and size along whole length of the axon or muscle cell.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en-GB" sz="2000" b="1" dirty="0">
                <a:solidFill>
                  <a:srgbClr val="254061"/>
                </a:solidFill>
              </a:rPr>
              <a:t>One particular action potential does not itself travel along the membrane.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en-GB" sz="2000" b="1" dirty="0">
                <a:solidFill>
                  <a:srgbClr val="254061"/>
                </a:solidFill>
              </a:rPr>
              <a:t>Each action potential activates voltage-regulated channels in the adjacent part of the membrane and a new action potential occurs there. This, in turn, triggers the next region of the membrane and the process is repeated again and again along the nerve.</a:t>
            </a:r>
          </a:p>
        </p:txBody>
      </p:sp>
      <p:grpSp>
        <p:nvGrpSpPr>
          <p:cNvPr id="131075" name="Group 4"/>
          <p:cNvGrpSpPr>
            <a:grpSpLocks/>
          </p:cNvGrpSpPr>
          <p:nvPr/>
        </p:nvGrpSpPr>
        <p:grpSpPr bwMode="auto">
          <a:xfrm>
            <a:off x="1517650" y="3865563"/>
            <a:ext cx="6121400" cy="2667000"/>
            <a:chOff x="260" y="2296"/>
            <a:chExt cx="3856" cy="1681"/>
          </a:xfrm>
        </p:grpSpPr>
        <p:grpSp>
          <p:nvGrpSpPr>
            <p:cNvPr id="131076" name="Group 5"/>
            <p:cNvGrpSpPr>
              <a:grpSpLocks/>
            </p:cNvGrpSpPr>
            <p:nvPr/>
          </p:nvGrpSpPr>
          <p:grpSpPr bwMode="auto">
            <a:xfrm>
              <a:off x="260" y="2709"/>
              <a:ext cx="3856" cy="1168"/>
              <a:chOff x="260" y="2709"/>
              <a:chExt cx="3856" cy="1168"/>
            </a:xfrm>
          </p:grpSpPr>
          <p:sp>
            <p:nvSpPr>
              <p:cNvPr id="61464" name="Rectangle 6"/>
              <p:cNvSpPr>
                <a:spLocks noChangeArrowheads="1"/>
              </p:cNvSpPr>
              <p:nvPr/>
            </p:nvSpPr>
            <p:spPr bwMode="auto">
              <a:xfrm>
                <a:off x="1532" y="2962"/>
                <a:ext cx="840" cy="685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>
                  <a:defRPr/>
                </a:pPr>
                <a:r>
                  <a:rPr lang="en-GB" sz="1600">
                    <a:cs typeface="Arial" charset="0"/>
                  </a:rPr>
                  <a:t>Depolarized</a:t>
                </a:r>
              </a:p>
              <a:p>
                <a:pPr algn="ctr">
                  <a:defRPr/>
                </a:pPr>
                <a:r>
                  <a:rPr lang="en-GB" sz="1600">
                    <a:cs typeface="Arial" charset="0"/>
                  </a:rPr>
                  <a:t>region</a:t>
                </a:r>
              </a:p>
            </p:txBody>
          </p:sp>
          <p:sp>
            <p:nvSpPr>
              <p:cNvPr id="61465" name="Rectangle 7"/>
              <p:cNvSpPr>
                <a:spLocks noChangeArrowheads="1"/>
              </p:cNvSpPr>
              <p:nvPr/>
            </p:nvSpPr>
            <p:spPr bwMode="auto">
              <a:xfrm>
                <a:off x="260" y="2964"/>
                <a:ext cx="3856" cy="68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61466" name="Rectangle 8"/>
              <p:cNvSpPr>
                <a:spLocks noChangeArrowheads="1"/>
              </p:cNvSpPr>
              <p:nvPr/>
            </p:nvSpPr>
            <p:spPr bwMode="auto">
              <a:xfrm>
                <a:off x="510" y="3128"/>
                <a:ext cx="734" cy="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sz="1600">
                    <a:cs typeface="Arial" charset="0"/>
                  </a:rPr>
                  <a:t>Repolarized</a:t>
                </a:r>
              </a:p>
              <a:p>
                <a:pPr algn="ctr">
                  <a:defRPr/>
                </a:pPr>
                <a:r>
                  <a:rPr lang="en-GB" sz="1600">
                    <a:cs typeface="Arial" charset="0"/>
                  </a:rPr>
                  <a:t>region</a:t>
                </a:r>
              </a:p>
            </p:txBody>
          </p:sp>
          <p:sp>
            <p:nvSpPr>
              <p:cNvPr id="61467" name="Rectangle 9"/>
              <p:cNvSpPr>
                <a:spLocks noChangeArrowheads="1"/>
              </p:cNvSpPr>
              <p:nvPr/>
            </p:nvSpPr>
            <p:spPr bwMode="auto">
              <a:xfrm>
                <a:off x="2678" y="3072"/>
                <a:ext cx="734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sz="1600">
                    <a:cs typeface="Arial" charset="0"/>
                  </a:rPr>
                  <a:t>Propagation</a:t>
                </a:r>
              </a:p>
            </p:txBody>
          </p:sp>
          <p:grpSp>
            <p:nvGrpSpPr>
              <p:cNvPr id="131099" name="Group 10"/>
              <p:cNvGrpSpPr>
                <a:grpSpLocks/>
              </p:cNvGrpSpPr>
              <p:nvPr/>
            </p:nvGrpSpPr>
            <p:grpSpPr bwMode="auto">
              <a:xfrm>
                <a:off x="311" y="2887"/>
                <a:ext cx="1138" cy="286"/>
                <a:chOff x="311" y="2887"/>
                <a:chExt cx="1138" cy="286"/>
              </a:xfrm>
            </p:grpSpPr>
            <p:sp>
              <p:nvSpPr>
                <p:cNvPr id="61550" name="Rectangle 11"/>
                <p:cNvSpPr>
                  <a:spLocks noChangeArrowheads="1"/>
                </p:cNvSpPr>
                <p:nvPr/>
              </p:nvSpPr>
              <p:spPr bwMode="auto">
                <a:xfrm>
                  <a:off x="311" y="2887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51" name="Rectangle 12"/>
                <p:cNvSpPr>
                  <a:spLocks noChangeArrowheads="1"/>
                </p:cNvSpPr>
                <p:nvPr/>
              </p:nvSpPr>
              <p:spPr bwMode="auto">
                <a:xfrm>
                  <a:off x="503" y="2887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52" name="Rectangle 13"/>
                <p:cNvSpPr>
                  <a:spLocks noChangeArrowheads="1"/>
                </p:cNvSpPr>
                <p:nvPr/>
              </p:nvSpPr>
              <p:spPr bwMode="auto">
                <a:xfrm>
                  <a:off x="695" y="2887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53" name="Rectangle 14"/>
                <p:cNvSpPr>
                  <a:spLocks noChangeArrowheads="1"/>
                </p:cNvSpPr>
                <p:nvPr/>
              </p:nvSpPr>
              <p:spPr bwMode="auto">
                <a:xfrm>
                  <a:off x="887" y="2887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54" name="Rectangle 15"/>
                <p:cNvSpPr>
                  <a:spLocks noChangeArrowheads="1"/>
                </p:cNvSpPr>
                <p:nvPr/>
              </p:nvSpPr>
              <p:spPr bwMode="auto">
                <a:xfrm>
                  <a:off x="1079" y="2887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55" name="Rectangle 16"/>
                <p:cNvSpPr>
                  <a:spLocks noChangeArrowheads="1"/>
                </p:cNvSpPr>
                <p:nvPr/>
              </p:nvSpPr>
              <p:spPr bwMode="auto">
                <a:xfrm>
                  <a:off x="1271" y="2887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</p:grpSp>
          <p:grpSp>
            <p:nvGrpSpPr>
              <p:cNvPr id="131100" name="Group 17"/>
              <p:cNvGrpSpPr>
                <a:grpSpLocks/>
              </p:cNvGrpSpPr>
              <p:nvPr/>
            </p:nvGrpSpPr>
            <p:grpSpPr bwMode="auto">
              <a:xfrm>
                <a:off x="311" y="3435"/>
                <a:ext cx="1138" cy="286"/>
                <a:chOff x="311" y="3435"/>
                <a:chExt cx="1138" cy="286"/>
              </a:xfrm>
            </p:grpSpPr>
            <p:sp>
              <p:nvSpPr>
                <p:cNvPr id="61544" name="Rectangle 18"/>
                <p:cNvSpPr>
                  <a:spLocks noChangeArrowheads="1"/>
                </p:cNvSpPr>
                <p:nvPr/>
              </p:nvSpPr>
              <p:spPr bwMode="auto">
                <a:xfrm>
                  <a:off x="311" y="3435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45" name="Rectangle 19"/>
                <p:cNvSpPr>
                  <a:spLocks noChangeArrowheads="1"/>
                </p:cNvSpPr>
                <p:nvPr/>
              </p:nvSpPr>
              <p:spPr bwMode="auto">
                <a:xfrm>
                  <a:off x="503" y="3435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46" name="Rectangle 20"/>
                <p:cNvSpPr>
                  <a:spLocks noChangeArrowheads="1"/>
                </p:cNvSpPr>
                <p:nvPr/>
              </p:nvSpPr>
              <p:spPr bwMode="auto">
                <a:xfrm>
                  <a:off x="695" y="3435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47" name="Rectangle 21"/>
                <p:cNvSpPr>
                  <a:spLocks noChangeArrowheads="1"/>
                </p:cNvSpPr>
                <p:nvPr/>
              </p:nvSpPr>
              <p:spPr bwMode="auto">
                <a:xfrm>
                  <a:off x="887" y="3435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48" name="Rectangle 22"/>
                <p:cNvSpPr>
                  <a:spLocks noChangeArrowheads="1"/>
                </p:cNvSpPr>
                <p:nvPr/>
              </p:nvSpPr>
              <p:spPr bwMode="auto">
                <a:xfrm>
                  <a:off x="1079" y="3435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49" name="Rectangle 23"/>
                <p:cNvSpPr>
                  <a:spLocks noChangeArrowheads="1"/>
                </p:cNvSpPr>
                <p:nvPr/>
              </p:nvSpPr>
              <p:spPr bwMode="auto">
                <a:xfrm>
                  <a:off x="1271" y="3435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</p:grpSp>
          <p:grpSp>
            <p:nvGrpSpPr>
              <p:cNvPr id="131101" name="Group 24"/>
              <p:cNvGrpSpPr>
                <a:grpSpLocks/>
              </p:cNvGrpSpPr>
              <p:nvPr/>
            </p:nvGrpSpPr>
            <p:grpSpPr bwMode="auto">
              <a:xfrm>
                <a:off x="2415" y="3435"/>
                <a:ext cx="1666" cy="286"/>
                <a:chOff x="2415" y="3435"/>
                <a:chExt cx="1666" cy="286"/>
              </a:xfrm>
            </p:grpSpPr>
            <p:sp>
              <p:nvSpPr>
                <p:cNvPr id="61535" name="Rectangle 25"/>
                <p:cNvSpPr>
                  <a:spLocks noChangeArrowheads="1"/>
                </p:cNvSpPr>
                <p:nvPr/>
              </p:nvSpPr>
              <p:spPr bwMode="auto">
                <a:xfrm>
                  <a:off x="2415" y="3435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36" name="Rectangle 26"/>
                <p:cNvSpPr>
                  <a:spLocks noChangeArrowheads="1"/>
                </p:cNvSpPr>
                <p:nvPr/>
              </p:nvSpPr>
              <p:spPr bwMode="auto">
                <a:xfrm>
                  <a:off x="2607" y="3435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37" name="Rectangle 27"/>
                <p:cNvSpPr>
                  <a:spLocks noChangeArrowheads="1"/>
                </p:cNvSpPr>
                <p:nvPr/>
              </p:nvSpPr>
              <p:spPr bwMode="auto">
                <a:xfrm>
                  <a:off x="2799" y="3435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38" name="Rectangle 28"/>
                <p:cNvSpPr>
                  <a:spLocks noChangeArrowheads="1"/>
                </p:cNvSpPr>
                <p:nvPr/>
              </p:nvSpPr>
              <p:spPr bwMode="auto">
                <a:xfrm>
                  <a:off x="2991" y="3435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39" name="Rectangle 29"/>
                <p:cNvSpPr>
                  <a:spLocks noChangeArrowheads="1"/>
                </p:cNvSpPr>
                <p:nvPr/>
              </p:nvSpPr>
              <p:spPr bwMode="auto">
                <a:xfrm>
                  <a:off x="3183" y="3435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40" name="Rectangle 30"/>
                <p:cNvSpPr>
                  <a:spLocks noChangeArrowheads="1"/>
                </p:cNvSpPr>
                <p:nvPr/>
              </p:nvSpPr>
              <p:spPr bwMode="auto">
                <a:xfrm>
                  <a:off x="3375" y="3435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41" name="Rectangle 31"/>
                <p:cNvSpPr>
                  <a:spLocks noChangeArrowheads="1"/>
                </p:cNvSpPr>
                <p:nvPr/>
              </p:nvSpPr>
              <p:spPr bwMode="auto">
                <a:xfrm>
                  <a:off x="3551" y="3435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42" name="Rectangle 32"/>
                <p:cNvSpPr>
                  <a:spLocks noChangeArrowheads="1"/>
                </p:cNvSpPr>
                <p:nvPr/>
              </p:nvSpPr>
              <p:spPr bwMode="auto">
                <a:xfrm>
                  <a:off x="3727" y="3435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43" name="Rectangle 33"/>
                <p:cNvSpPr>
                  <a:spLocks noChangeArrowheads="1"/>
                </p:cNvSpPr>
                <p:nvPr/>
              </p:nvSpPr>
              <p:spPr bwMode="auto">
                <a:xfrm>
                  <a:off x="3903" y="3435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</p:grpSp>
          <p:grpSp>
            <p:nvGrpSpPr>
              <p:cNvPr id="131102" name="Group 34"/>
              <p:cNvGrpSpPr>
                <a:grpSpLocks/>
              </p:cNvGrpSpPr>
              <p:nvPr/>
            </p:nvGrpSpPr>
            <p:grpSpPr bwMode="auto">
              <a:xfrm>
                <a:off x="2425" y="2887"/>
                <a:ext cx="1666" cy="286"/>
                <a:chOff x="2425" y="2887"/>
                <a:chExt cx="1666" cy="286"/>
              </a:xfrm>
            </p:grpSpPr>
            <p:sp>
              <p:nvSpPr>
                <p:cNvPr id="61526" name="Rectangle 35"/>
                <p:cNvSpPr>
                  <a:spLocks noChangeArrowheads="1"/>
                </p:cNvSpPr>
                <p:nvPr/>
              </p:nvSpPr>
              <p:spPr bwMode="auto">
                <a:xfrm>
                  <a:off x="2425" y="2887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27" name="Rectangle 36"/>
                <p:cNvSpPr>
                  <a:spLocks noChangeArrowheads="1"/>
                </p:cNvSpPr>
                <p:nvPr/>
              </p:nvSpPr>
              <p:spPr bwMode="auto">
                <a:xfrm>
                  <a:off x="2617" y="2887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28" name="Rectangle 37"/>
                <p:cNvSpPr>
                  <a:spLocks noChangeArrowheads="1"/>
                </p:cNvSpPr>
                <p:nvPr/>
              </p:nvSpPr>
              <p:spPr bwMode="auto">
                <a:xfrm>
                  <a:off x="2809" y="2887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29" name="Rectangle 38"/>
                <p:cNvSpPr>
                  <a:spLocks noChangeArrowheads="1"/>
                </p:cNvSpPr>
                <p:nvPr/>
              </p:nvSpPr>
              <p:spPr bwMode="auto">
                <a:xfrm>
                  <a:off x="3001" y="2887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30" name="Rectangle 39"/>
                <p:cNvSpPr>
                  <a:spLocks noChangeArrowheads="1"/>
                </p:cNvSpPr>
                <p:nvPr/>
              </p:nvSpPr>
              <p:spPr bwMode="auto">
                <a:xfrm>
                  <a:off x="3193" y="2887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31" name="Rectangle 40"/>
                <p:cNvSpPr>
                  <a:spLocks noChangeArrowheads="1"/>
                </p:cNvSpPr>
                <p:nvPr/>
              </p:nvSpPr>
              <p:spPr bwMode="auto">
                <a:xfrm>
                  <a:off x="3385" y="2887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32" name="Rectangle 41"/>
                <p:cNvSpPr>
                  <a:spLocks noChangeArrowheads="1"/>
                </p:cNvSpPr>
                <p:nvPr/>
              </p:nvSpPr>
              <p:spPr bwMode="auto">
                <a:xfrm>
                  <a:off x="3561" y="2887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33" name="Rectangle 42"/>
                <p:cNvSpPr>
                  <a:spLocks noChangeArrowheads="1"/>
                </p:cNvSpPr>
                <p:nvPr/>
              </p:nvSpPr>
              <p:spPr bwMode="auto">
                <a:xfrm>
                  <a:off x="3737" y="2887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34" name="Rectangle 43"/>
                <p:cNvSpPr>
                  <a:spLocks noChangeArrowheads="1"/>
                </p:cNvSpPr>
                <p:nvPr/>
              </p:nvSpPr>
              <p:spPr bwMode="auto">
                <a:xfrm>
                  <a:off x="3913" y="2887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</p:grpSp>
          <p:grpSp>
            <p:nvGrpSpPr>
              <p:cNvPr id="131103" name="Group 44"/>
              <p:cNvGrpSpPr>
                <a:grpSpLocks/>
              </p:cNvGrpSpPr>
              <p:nvPr/>
            </p:nvGrpSpPr>
            <p:grpSpPr bwMode="auto">
              <a:xfrm>
                <a:off x="295" y="2709"/>
                <a:ext cx="1182" cy="286"/>
                <a:chOff x="295" y="2709"/>
                <a:chExt cx="1182" cy="286"/>
              </a:xfrm>
            </p:grpSpPr>
            <p:sp>
              <p:nvSpPr>
                <p:cNvPr id="61520" name="Rectangle 45"/>
                <p:cNvSpPr>
                  <a:spLocks noChangeArrowheads="1"/>
                </p:cNvSpPr>
                <p:nvPr/>
              </p:nvSpPr>
              <p:spPr bwMode="auto">
                <a:xfrm>
                  <a:off x="295" y="2709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521" name="Rectangle 46"/>
                <p:cNvSpPr>
                  <a:spLocks noChangeArrowheads="1"/>
                </p:cNvSpPr>
                <p:nvPr/>
              </p:nvSpPr>
              <p:spPr bwMode="auto">
                <a:xfrm>
                  <a:off x="487" y="2709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522" name="Rectangle 47"/>
                <p:cNvSpPr>
                  <a:spLocks noChangeArrowheads="1"/>
                </p:cNvSpPr>
                <p:nvPr/>
              </p:nvSpPr>
              <p:spPr bwMode="auto">
                <a:xfrm>
                  <a:off x="679" y="2709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523" name="Rectangle 48"/>
                <p:cNvSpPr>
                  <a:spLocks noChangeArrowheads="1"/>
                </p:cNvSpPr>
                <p:nvPr/>
              </p:nvSpPr>
              <p:spPr bwMode="auto">
                <a:xfrm>
                  <a:off x="871" y="2709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524" name="Rectangle 49"/>
                <p:cNvSpPr>
                  <a:spLocks noChangeArrowheads="1"/>
                </p:cNvSpPr>
                <p:nvPr/>
              </p:nvSpPr>
              <p:spPr bwMode="auto">
                <a:xfrm>
                  <a:off x="1063" y="2709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525" name="Rectangle 50"/>
                <p:cNvSpPr>
                  <a:spLocks noChangeArrowheads="1"/>
                </p:cNvSpPr>
                <p:nvPr/>
              </p:nvSpPr>
              <p:spPr bwMode="auto">
                <a:xfrm>
                  <a:off x="1255" y="2709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</p:grpSp>
          <p:grpSp>
            <p:nvGrpSpPr>
              <p:cNvPr id="131104" name="Group 51"/>
              <p:cNvGrpSpPr>
                <a:grpSpLocks/>
              </p:cNvGrpSpPr>
              <p:nvPr/>
            </p:nvGrpSpPr>
            <p:grpSpPr bwMode="auto">
              <a:xfrm>
                <a:off x="295" y="3591"/>
                <a:ext cx="1182" cy="286"/>
                <a:chOff x="295" y="3591"/>
                <a:chExt cx="1182" cy="286"/>
              </a:xfrm>
            </p:grpSpPr>
            <p:sp>
              <p:nvSpPr>
                <p:cNvPr id="61514" name="Rectangle 52"/>
                <p:cNvSpPr>
                  <a:spLocks noChangeArrowheads="1"/>
                </p:cNvSpPr>
                <p:nvPr/>
              </p:nvSpPr>
              <p:spPr bwMode="auto">
                <a:xfrm>
                  <a:off x="295" y="3591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515" name="Rectangle 53"/>
                <p:cNvSpPr>
                  <a:spLocks noChangeArrowheads="1"/>
                </p:cNvSpPr>
                <p:nvPr/>
              </p:nvSpPr>
              <p:spPr bwMode="auto">
                <a:xfrm>
                  <a:off x="487" y="3591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516" name="Rectangle 54"/>
                <p:cNvSpPr>
                  <a:spLocks noChangeArrowheads="1"/>
                </p:cNvSpPr>
                <p:nvPr/>
              </p:nvSpPr>
              <p:spPr bwMode="auto">
                <a:xfrm>
                  <a:off x="679" y="3591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517" name="Rectangle 55"/>
                <p:cNvSpPr>
                  <a:spLocks noChangeArrowheads="1"/>
                </p:cNvSpPr>
                <p:nvPr/>
              </p:nvSpPr>
              <p:spPr bwMode="auto">
                <a:xfrm>
                  <a:off x="871" y="3591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518" name="Rectangle 56"/>
                <p:cNvSpPr>
                  <a:spLocks noChangeArrowheads="1"/>
                </p:cNvSpPr>
                <p:nvPr/>
              </p:nvSpPr>
              <p:spPr bwMode="auto">
                <a:xfrm>
                  <a:off x="1063" y="3591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519" name="Rectangle 57"/>
                <p:cNvSpPr>
                  <a:spLocks noChangeArrowheads="1"/>
                </p:cNvSpPr>
                <p:nvPr/>
              </p:nvSpPr>
              <p:spPr bwMode="auto">
                <a:xfrm>
                  <a:off x="1255" y="3591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</p:grpSp>
          <p:grpSp>
            <p:nvGrpSpPr>
              <p:cNvPr id="131105" name="Group 58"/>
              <p:cNvGrpSpPr>
                <a:grpSpLocks/>
              </p:cNvGrpSpPr>
              <p:nvPr/>
            </p:nvGrpSpPr>
            <p:grpSpPr bwMode="auto">
              <a:xfrm>
                <a:off x="1559" y="3427"/>
                <a:ext cx="798" cy="286"/>
                <a:chOff x="1559" y="3427"/>
                <a:chExt cx="798" cy="286"/>
              </a:xfrm>
            </p:grpSpPr>
            <p:sp>
              <p:nvSpPr>
                <p:cNvPr id="61510" name="Rectangle 59"/>
                <p:cNvSpPr>
                  <a:spLocks noChangeArrowheads="1"/>
                </p:cNvSpPr>
                <p:nvPr/>
              </p:nvSpPr>
              <p:spPr bwMode="auto">
                <a:xfrm>
                  <a:off x="1559" y="3427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511" name="Rectangle 60"/>
                <p:cNvSpPr>
                  <a:spLocks noChangeArrowheads="1"/>
                </p:cNvSpPr>
                <p:nvPr/>
              </p:nvSpPr>
              <p:spPr bwMode="auto">
                <a:xfrm>
                  <a:off x="1751" y="3427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512" name="Rectangle 61"/>
                <p:cNvSpPr>
                  <a:spLocks noChangeArrowheads="1"/>
                </p:cNvSpPr>
                <p:nvPr/>
              </p:nvSpPr>
              <p:spPr bwMode="auto">
                <a:xfrm>
                  <a:off x="1943" y="3427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513" name="Rectangle 62"/>
                <p:cNvSpPr>
                  <a:spLocks noChangeArrowheads="1"/>
                </p:cNvSpPr>
                <p:nvPr/>
              </p:nvSpPr>
              <p:spPr bwMode="auto">
                <a:xfrm>
                  <a:off x="2135" y="3427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</p:grpSp>
          <p:grpSp>
            <p:nvGrpSpPr>
              <p:cNvPr id="131106" name="Group 63"/>
              <p:cNvGrpSpPr>
                <a:grpSpLocks/>
              </p:cNvGrpSpPr>
              <p:nvPr/>
            </p:nvGrpSpPr>
            <p:grpSpPr bwMode="auto">
              <a:xfrm>
                <a:off x="1559" y="2883"/>
                <a:ext cx="798" cy="286"/>
                <a:chOff x="1559" y="2883"/>
                <a:chExt cx="798" cy="286"/>
              </a:xfrm>
            </p:grpSpPr>
            <p:sp>
              <p:nvSpPr>
                <p:cNvPr id="61506" name="Rectangle 64"/>
                <p:cNvSpPr>
                  <a:spLocks noChangeArrowheads="1"/>
                </p:cNvSpPr>
                <p:nvPr/>
              </p:nvSpPr>
              <p:spPr bwMode="auto">
                <a:xfrm>
                  <a:off x="1559" y="2883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507" name="Rectangle 65"/>
                <p:cNvSpPr>
                  <a:spLocks noChangeArrowheads="1"/>
                </p:cNvSpPr>
                <p:nvPr/>
              </p:nvSpPr>
              <p:spPr bwMode="auto">
                <a:xfrm>
                  <a:off x="1751" y="2883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508" name="Rectangle 66"/>
                <p:cNvSpPr>
                  <a:spLocks noChangeArrowheads="1"/>
                </p:cNvSpPr>
                <p:nvPr/>
              </p:nvSpPr>
              <p:spPr bwMode="auto">
                <a:xfrm>
                  <a:off x="1943" y="2883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509" name="Rectangle 67"/>
                <p:cNvSpPr>
                  <a:spLocks noChangeArrowheads="1"/>
                </p:cNvSpPr>
                <p:nvPr/>
              </p:nvSpPr>
              <p:spPr bwMode="auto">
                <a:xfrm>
                  <a:off x="2135" y="2883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</p:grpSp>
          <p:grpSp>
            <p:nvGrpSpPr>
              <p:cNvPr id="131107" name="Group 68"/>
              <p:cNvGrpSpPr>
                <a:grpSpLocks/>
              </p:cNvGrpSpPr>
              <p:nvPr/>
            </p:nvGrpSpPr>
            <p:grpSpPr bwMode="auto">
              <a:xfrm>
                <a:off x="1567" y="2709"/>
                <a:ext cx="754" cy="286"/>
                <a:chOff x="1567" y="2709"/>
                <a:chExt cx="754" cy="286"/>
              </a:xfrm>
            </p:grpSpPr>
            <p:sp>
              <p:nvSpPr>
                <p:cNvPr id="61502" name="Rectangle 69"/>
                <p:cNvSpPr>
                  <a:spLocks noChangeArrowheads="1"/>
                </p:cNvSpPr>
                <p:nvPr/>
              </p:nvSpPr>
              <p:spPr bwMode="auto">
                <a:xfrm>
                  <a:off x="1567" y="2709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03" name="Rectangle 70"/>
                <p:cNvSpPr>
                  <a:spLocks noChangeArrowheads="1"/>
                </p:cNvSpPr>
                <p:nvPr/>
              </p:nvSpPr>
              <p:spPr bwMode="auto">
                <a:xfrm>
                  <a:off x="1759" y="2709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04" name="Rectangle 71"/>
                <p:cNvSpPr>
                  <a:spLocks noChangeArrowheads="1"/>
                </p:cNvSpPr>
                <p:nvPr/>
              </p:nvSpPr>
              <p:spPr bwMode="auto">
                <a:xfrm>
                  <a:off x="1951" y="2709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05" name="Rectangle 72"/>
                <p:cNvSpPr>
                  <a:spLocks noChangeArrowheads="1"/>
                </p:cNvSpPr>
                <p:nvPr/>
              </p:nvSpPr>
              <p:spPr bwMode="auto">
                <a:xfrm>
                  <a:off x="2143" y="2709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</p:grpSp>
          <p:grpSp>
            <p:nvGrpSpPr>
              <p:cNvPr id="131108" name="Group 73"/>
              <p:cNvGrpSpPr>
                <a:grpSpLocks/>
              </p:cNvGrpSpPr>
              <p:nvPr/>
            </p:nvGrpSpPr>
            <p:grpSpPr bwMode="auto">
              <a:xfrm>
                <a:off x="1583" y="3591"/>
                <a:ext cx="754" cy="286"/>
                <a:chOff x="1583" y="3591"/>
                <a:chExt cx="754" cy="286"/>
              </a:xfrm>
            </p:grpSpPr>
            <p:sp>
              <p:nvSpPr>
                <p:cNvPr id="61498" name="Rectangle 74"/>
                <p:cNvSpPr>
                  <a:spLocks noChangeArrowheads="1"/>
                </p:cNvSpPr>
                <p:nvPr/>
              </p:nvSpPr>
              <p:spPr bwMode="auto">
                <a:xfrm>
                  <a:off x="1583" y="3591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499" name="Rectangle 75"/>
                <p:cNvSpPr>
                  <a:spLocks noChangeArrowheads="1"/>
                </p:cNvSpPr>
                <p:nvPr/>
              </p:nvSpPr>
              <p:spPr bwMode="auto">
                <a:xfrm>
                  <a:off x="1775" y="3591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00" name="Rectangle 76"/>
                <p:cNvSpPr>
                  <a:spLocks noChangeArrowheads="1"/>
                </p:cNvSpPr>
                <p:nvPr/>
              </p:nvSpPr>
              <p:spPr bwMode="auto">
                <a:xfrm>
                  <a:off x="1967" y="3591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  <p:sp>
              <p:nvSpPr>
                <p:cNvPr id="61501" name="Rectangle 77"/>
                <p:cNvSpPr>
                  <a:spLocks noChangeArrowheads="1"/>
                </p:cNvSpPr>
                <p:nvPr/>
              </p:nvSpPr>
              <p:spPr bwMode="auto">
                <a:xfrm>
                  <a:off x="2159" y="3591"/>
                  <a:ext cx="178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-</a:t>
                  </a:r>
                </a:p>
              </p:txBody>
            </p:sp>
          </p:grpSp>
          <p:grpSp>
            <p:nvGrpSpPr>
              <p:cNvPr id="131109" name="Group 78"/>
              <p:cNvGrpSpPr>
                <a:grpSpLocks/>
              </p:cNvGrpSpPr>
              <p:nvPr/>
            </p:nvGrpSpPr>
            <p:grpSpPr bwMode="auto">
              <a:xfrm>
                <a:off x="2403" y="3591"/>
                <a:ext cx="1710" cy="286"/>
                <a:chOff x="2403" y="3591"/>
                <a:chExt cx="1710" cy="286"/>
              </a:xfrm>
            </p:grpSpPr>
            <p:sp>
              <p:nvSpPr>
                <p:cNvPr id="61489" name="Rectangle 79"/>
                <p:cNvSpPr>
                  <a:spLocks noChangeArrowheads="1"/>
                </p:cNvSpPr>
                <p:nvPr/>
              </p:nvSpPr>
              <p:spPr bwMode="auto">
                <a:xfrm>
                  <a:off x="2403" y="3591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490" name="Rectangle 80"/>
                <p:cNvSpPr>
                  <a:spLocks noChangeArrowheads="1"/>
                </p:cNvSpPr>
                <p:nvPr/>
              </p:nvSpPr>
              <p:spPr bwMode="auto">
                <a:xfrm>
                  <a:off x="2595" y="3591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491" name="Rectangle 81"/>
                <p:cNvSpPr>
                  <a:spLocks noChangeArrowheads="1"/>
                </p:cNvSpPr>
                <p:nvPr/>
              </p:nvSpPr>
              <p:spPr bwMode="auto">
                <a:xfrm>
                  <a:off x="2787" y="3591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492" name="Rectangle 82"/>
                <p:cNvSpPr>
                  <a:spLocks noChangeArrowheads="1"/>
                </p:cNvSpPr>
                <p:nvPr/>
              </p:nvSpPr>
              <p:spPr bwMode="auto">
                <a:xfrm>
                  <a:off x="2979" y="3591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493" name="Rectangle 83"/>
                <p:cNvSpPr>
                  <a:spLocks noChangeArrowheads="1"/>
                </p:cNvSpPr>
                <p:nvPr/>
              </p:nvSpPr>
              <p:spPr bwMode="auto">
                <a:xfrm>
                  <a:off x="3171" y="3591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494" name="Rectangle 84"/>
                <p:cNvSpPr>
                  <a:spLocks noChangeArrowheads="1"/>
                </p:cNvSpPr>
                <p:nvPr/>
              </p:nvSpPr>
              <p:spPr bwMode="auto">
                <a:xfrm>
                  <a:off x="3363" y="3591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495" name="Rectangle 85"/>
                <p:cNvSpPr>
                  <a:spLocks noChangeArrowheads="1"/>
                </p:cNvSpPr>
                <p:nvPr/>
              </p:nvSpPr>
              <p:spPr bwMode="auto">
                <a:xfrm>
                  <a:off x="3539" y="3591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496" name="Rectangle 86"/>
                <p:cNvSpPr>
                  <a:spLocks noChangeArrowheads="1"/>
                </p:cNvSpPr>
                <p:nvPr/>
              </p:nvSpPr>
              <p:spPr bwMode="auto">
                <a:xfrm>
                  <a:off x="3715" y="3591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497" name="Rectangle 87"/>
                <p:cNvSpPr>
                  <a:spLocks noChangeArrowheads="1"/>
                </p:cNvSpPr>
                <p:nvPr/>
              </p:nvSpPr>
              <p:spPr bwMode="auto">
                <a:xfrm>
                  <a:off x="3891" y="3591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</p:grpSp>
          <p:grpSp>
            <p:nvGrpSpPr>
              <p:cNvPr id="131110" name="Group 88"/>
              <p:cNvGrpSpPr>
                <a:grpSpLocks/>
              </p:cNvGrpSpPr>
              <p:nvPr/>
            </p:nvGrpSpPr>
            <p:grpSpPr bwMode="auto">
              <a:xfrm>
                <a:off x="2403" y="2709"/>
                <a:ext cx="1710" cy="286"/>
                <a:chOff x="2403" y="2709"/>
                <a:chExt cx="1710" cy="286"/>
              </a:xfrm>
            </p:grpSpPr>
            <p:sp>
              <p:nvSpPr>
                <p:cNvPr id="61480" name="Rectangle 89"/>
                <p:cNvSpPr>
                  <a:spLocks noChangeArrowheads="1"/>
                </p:cNvSpPr>
                <p:nvPr/>
              </p:nvSpPr>
              <p:spPr bwMode="auto">
                <a:xfrm>
                  <a:off x="2403" y="2709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481" name="Rectangle 90"/>
                <p:cNvSpPr>
                  <a:spLocks noChangeArrowheads="1"/>
                </p:cNvSpPr>
                <p:nvPr/>
              </p:nvSpPr>
              <p:spPr bwMode="auto">
                <a:xfrm>
                  <a:off x="2595" y="2709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482" name="Rectangle 91"/>
                <p:cNvSpPr>
                  <a:spLocks noChangeArrowheads="1"/>
                </p:cNvSpPr>
                <p:nvPr/>
              </p:nvSpPr>
              <p:spPr bwMode="auto">
                <a:xfrm>
                  <a:off x="2787" y="2709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483" name="Rectangle 92"/>
                <p:cNvSpPr>
                  <a:spLocks noChangeArrowheads="1"/>
                </p:cNvSpPr>
                <p:nvPr/>
              </p:nvSpPr>
              <p:spPr bwMode="auto">
                <a:xfrm>
                  <a:off x="2979" y="2709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484" name="Rectangle 93"/>
                <p:cNvSpPr>
                  <a:spLocks noChangeArrowheads="1"/>
                </p:cNvSpPr>
                <p:nvPr/>
              </p:nvSpPr>
              <p:spPr bwMode="auto">
                <a:xfrm>
                  <a:off x="3171" y="2709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485" name="Rectangle 94"/>
                <p:cNvSpPr>
                  <a:spLocks noChangeArrowheads="1"/>
                </p:cNvSpPr>
                <p:nvPr/>
              </p:nvSpPr>
              <p:spPr bwMode="auto">
                <a:xfrm>
                  <a:off x="3363" y="2709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486" name="Rectangle 95"/>
                <p:cNvSpPr>
                  <a:spLocks noChangeArrowheads="1"/>
                </p:cNvSpPr>
                <p:nvPr/>
              </p:nvSpPr>
              <p:spPr bwMode="auto">
                <a:xfrm>
                  <a:off x="3539" y="2709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487" name="Rectangle 96"/>
                <p:cNvSpPr>
                  <a:spLocks noChangeArrowheads="1"/>
                </p:cNvSpPr>
                <p:nvPr/>
              </p:nvSpPr>
              <p:spPr bwMode="auto">
                <a:xfrm>
                  <a:off x="3715" y="2709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  <p:sp>
              <p:nvSpPr>
                <p:cNvPr id="61488" name="Rectangle 97"/>
                <p:cNvSpPr>
                  <a:spLocks noChangeArrowheads="1"/>
                </p:cNvSpPr>
                <p:nvPr/>
              </p:nvSpPr>
              <p:spPr bwMode="auto">
                <a:xfrm>
                  <a:off x="3891" y="2709"/>
                  <a:ext cx="222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>
                  <a:spAutoFit/>
                </a:bodyPr>
                <a:lstStyle/>
                <a:p>
                  <a:pPr algn="ctr">
                    <a:defRPr/>
                  </a:pPr>
                  <a:r>
                    <a:rPr lang="en-GB">
                      <a:cs typeface="Arial" charset="0"/>
                    </a:rPr>
                    <a:t>+</a:t>
                  </a:r>
                </a:p>
              </p:txBody>
            </p:sp>
          </p:grpSp>
        </p:grpSp>
        <p:grpSp>
          <p:nvGrpSpPr>
            <p:cNvPr id="131077" name="Group 98"/>
            <p:cNvGrpSpPr>
              <a:grpSpLocks/>
            </p:cNvGrpSpPr>
            <p:nvPr/>
          </p:nvGrpSpPr>
          <p:grpSpPr bwMode="auto">
            <a:xfrm>
              <a:off x="2130" y="2637"/>
              <a:ext cx="474" cy="279"/>
              <a:chOff x="2130" y="2637"/>
              <a:chExt cx="474" cy="279"/>
            </a:xfrm>
          </p:grpSpPr>
          <p:sp>
            <p:nvSpPr>
              <p:cNvPr id="131092" name="Arc 99"/>
              <p:cNvSpPr>
                <a:spLocks/>
              </p:cNvSpPr>
              <p:nvPr/>
            </p:nvSpPr>
            <p:spPr bwMode="auto">
              <a:xfrm>
                <a:off x="2368" y="2637"/>
                <a:ext cx="236" cy="2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093" name="Arc 100"/>
              <p:cNvSpPr>
                <a:spLocks/>
              </p:cNvSpPr>
              <p:nvPr/>
            </p:nvSpPr>
            <p:spPr bwMode="auto">
              <a:xfrm>
                <a:off x="2133" y="2637"/>
                <a:ext cx="236" cy="220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05"/>
                      <a:pt x="9615" y="49"/>
                      <a:pt x="21508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05"/>
                      <a:pt x="9615" y="49"/>
                      <a:pt x="21508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63" name="Line 101"/>
              <p:cNvSpPr>
                <a:spLocks noChangeShapeType="1"/>
              </p:cNvSpPr>
              <p:nvPr/>
            </p:nvSpPr>
            <p:spPr bwMode="auto">
              <a:xfrm flipH="1">
                <a:off x="2130" y="2900"/>
                <a:ext cx="2" cy="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grpSp>
          <p:nvGrpSpPr>
            <p:cNvPr id="131078" name="Group 102"/>
            <p:cNvGrpSpPr>
              <a:grpSpLocks/>
            </p:cNvGrpSpPr>
            <p:nvPr/>
          </p:nvGrpSpPr>
          <p:grpSpPr bwMode="auto">
            <a:xfrm>
              <a:off x="2128" y="2984"/>
              <a:ext cx="481" cy="289"/>
              <a:chOff x="2128" y="2984"/>
              <a:chExt cx="481" cy="289"/>
            </a:xfrm>
          </p:grpSpPr>
          <p:sp>
            <p:nvSpPr>
              <p:cNvPr id="131089" name="Arc 103"/>
              <p:cNvSpPr>
                <a:spLocks/>
              </p:cNvSpPr>
              <p:nvPr/>
            </p:nvSpPr>
            <p:spPr bwMode="auto">
              <a:xfrm rot="10800000">
                <a:off x="2128" y="3053"/>
                <a:ext cx="236" cy="2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090" name="Arc 104"/>
              <p:cNvSpPr>
                <a:spLocks/>
              </p:cNvSpPr>
              <p:nvPr/>
            </p:nvSpPr>
            <p:spPr bwMode="auto">
              <a:xfrm rot="10800000">
                <a:off x="2373" y="3053"/>
                <a:ext cx="236" cy="220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05"/>
                      <a:pt x="9615" y="49"/>
                      <a:pt x="21508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05"/>
                      <a:pt x="9615" y="49"/>
                      <a:pt x="21508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60" name="Line 105"/>
              <p:cNvSpPr>
                <a:spLocks noChangeShapeType="1"/>
              </p:cNvSpPr>
              <p:nvPr/>
            </p:nvSpPr>
            <p:spPr bwMode="auto">
              <a:xfrm flipV="1">
                <a:off x="2604" y="2984"/>
                <a:ext cx="2" cy="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grpSp>
          <p:nvGrpSpPr>
            <p:cNvPr id="131079" name="Group 106"/>
            <p:cNvGrpSpPr>
              <a:grpSpLocks/>
            </p:cNvGrpSpPr>
            <p:nvPr/>
          </p:nvGrpSpPr>
          <p:grpSpPr bwMode="auto">
            <a:xfrm>
              <a:off x="2133" y="3325"/>
              <a:ext cx="473" cy="279"/>
              <a:chOff x="2133" y="3325"/>
              <a:chExt cx="473" cy="279"/>
            </a:xfrm>
          </p:grpSpPr>
          <p:sp>
            <p:nvSpPr>
              <p:cNvPr id="131086" name="Arc 107"/>
              <p:cNvSpPr>
                <a:spLocks/>
              </p:cNvSpPr>
              <p:nvPr/>
            </p:nvSpPr>
            <p:spPr bwMode="auto">
              <a:xfrm>
                <a:off x="2133" y="3325"/>
                <a:ext cx="236" cy="220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05"/>
                      <a:pt x="9615" y="49"/>
                      <a:pt x="21508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05"/>
                      <a:pt x="9615" y="49"/>
                      <a:pt x="21508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087" name="Arc 108"/>
              <p:cNvSpPr>
                <a:spLocks/>
              </p:cNvSpPr>
              <p:nvPr/>
            </p:nvSpPr>
            <p:spPr bwMode="auto">
              <a:xfrm>
                <a:off x="2368" y="3325"/>
                <a:ext cx="236" cy="2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57" name="Line 109"/>
              <p:cNvSpPr>
                <a:spLocks noChangeShapeType="1"/>
              </p:cNvSpPr>
              <p:nvPr/>
            </p:nvSpPr>
            <p:spPr bwMode="auto">
              <a:xfrm>
                <a:off x="2604" y="3588"/>
                <a:ext cx="2" cy="1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sp>
          <p:nvSpPr>
            <p:cNvPr id="61449" name="Line 110"/>
            <p:cNvSpPr>
              <a:spLocks noChangeShapeType="1"/>
            </p:cNvSpPr>
            <p:nvPr/>
          </p:nvSpPr>
          <p:spPr bwMode="auto">
            <a:xfrm>
              <a:off x="2292" y="3293"/>
              <a:ext cx="1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grpSp>
          <p:nvGrpSpPr>
            <p:cNvPr id="131081" name="Group 111"/>
            <p:cNvGrpSpPr>
              <a:grpSpLocks/>
            </p:cNvGrpSpPr>
            <p:nvPr/>
          </p:nvGrpSpPr>
          <p:grpSpPr bwMode="auto">
            <a:xfrm>
              <a:off x="2128" y="3688"/>
              <a:ext cx="481" cy="289"/>
              <a:chOff x="2128" y="3688"/>
              <a:chExt cx="481" cy="289"/>
            </a:xfrm>
          </p:grpSpPr>
          <p:sp>
            <p:nvSpPr>
              <p:cNvPr id="131083" name="Arc 112"/>
              <p:cNvSpPr>
                <a:spLocks/>
              </p:cNvSpPr>
              <p:nvPr/>
            </p:nvSpPr>
            <p:spPr bwMode="auto">
              <a:xfrm rot="10800000">
                <a:off x="2373" y="3757"/>
                <a:ext cx="236" cy="220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05"/>
                      <a:pt x="9615" y="49"/>
                      <a:pt x="21508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05"/>
                      <a:pt x="9615" y="49"/>
                      <a:pt x="21508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084" name="Arc 113"/>
              <p:cNvSpPr>
                <a:spLocks/>
              </p:cNvSpPr>
              <p:nvPr/>
            </p:nvSpPr>
            <p:spPr bwMode="auto">
              <a:xfrm rot="10800000">
                <a:off x="2128" y="3757"/>
                <a:ext cx="236" cy="22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454" name="Line 114"/>
              <p:cNvSpPr>
                <a:spLocks noChangeShapeType="1"/>
              </p:cNvSpPr>
              <p:nvPr/>
            </p:nvSpPr>
            <p:spPr bwMode="auto">
              <a:xfrm flipH="1" flipV="1">
                <a:off x="2130" y="3688"/>
                <a:ext cx="2" cy="2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sp>
          <p:nvSpPr>
            <p:cNvPr id="61451" name="Rectangle 115"/>
            <p:cNvSpPr>
              <a:spLocks noChangeArrowheads="1"/>
            </p:cNvSpPr>
            <p:nvPr/>
          </p:nvSpPr>
          <p:spPr bwMode="auto">
            <a:xfrm>
              <a:off x="1694" y="2296"/>
              <a:ext cx="478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1600">
                  <a:cs typeface="Arial" charset="0"/>
                </a:rPr>
                <a:t>Local</a:t>
              </a:r>
            </a:p>
            <a:p>
              <a:pPr algn="ctr">
                <a:defRPr/>
              </a:pPr>
              <a:r>
                <a:rPr lang="en-GB" sz="1600">
                  <a:cs typeface="Arial" charset="0"/>
                </a:rPr>
                <a:t>current</a:t>
              </a:r>
            </a:p>
            <a:p>
              <a:pPr algn="ctr">
                <a:defRPr/>
              </a:pPr>
              <a:r>
                <a:rPr lang="en-GB" sz="1600">
                  <a:cs typeface="Arial" charset="0"/>
                </a:rPr>
                <a:t>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77364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2"/>
          <p:cNvSpPr>
            <a:spLocks noChangeArrowheads="1"/>
          </p:cNvSpPr>
          <p:nvPr/>
        </p:nvSpPr>
        <p:spPr bwMode="auto">
          <a:xfrm>
            <a:off x="228601" y="228600"/>
            <a:ext cx="5543172" cy="6588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GB" sz="3200" b="1" dirty="0">
                <a:solidFill>
                  <a:schemeClr val="accent1">
                    <a:lumMod val="50000"/>
                  </a:schemeClr>
                </a:solidFill>
              </a:rPr>
              <a:t>Propagation of a nerve impulse</a:t>
            </a:r>
          </a:p>
        </p:txBody>
      </p:sp>
      <p:sp>
        <p:nvSpPr>
          <p:cNvPr id="62467" name="Rectangle 116"/>
          <p:cNvSpPr>
            <a:spLocks noChangeArrowheads="1"/>
          </p:cNvSpPr>
          <p:nvPr/>
        </p:nvSpPr>
        <p:spPr bwMode="auto">
          <a:xfrm>
            <a:off x="228600" y="1051125"/>
            <a:ext cx="8686800" cy="470372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 algn="just">
              <a:spcBef>
                <a:spcPct val="20000"/>
              </a:spcBef>
              <a:spcAft>
                <a:spcPts val="600"/>
              </a:spcAft>
              <a:defRPr/>
            </a:pPr>
            <a:r>
              <a:rPr lang="en-GB" sz="2400" b="1" dirty="0">
                <a:solidFill>
                  <a:srgbClr val="254061"/>
                </a:solidFill>
                <a:cs typeface="Arial" charset="0"/>
              </a:rPr>
              <a:t>Velocity of propagation</a:t>
            </a:r>
            <a:endParaRPr lang="en-GB" sz="2400" dirty="0">
              <a:solidFill>
                <a:srgbClr val="254061"/>
              </a:solidFill>
              <a:cs typeface="Arial" charset="0"/>
            </a:endParaRPr>
          </a:p>
          <a:p>
            <a:pPr marL="342900" indent="-342900" algn="just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Tx/>
              <a:buChar char="•"/>
              <a:defRPr/>
            </a:pPr>
            <a:r>
              <a:rPr lang="en-GB" sz="2000" b="1" dirty="0">
                <a:solidFill>
                  <a:srgbClr val="254061"/>
                </a:solidFill>
                <a:cs typeface="Arial" charset="0"/>
              </a:rPr>
              <a:t>Action potentials travel along axons at speeds of 0.1-100 metres per second (fast but slower than electrical currents in wires of 3 x 10</a:t>
            </a:r>
            <a:r>
              <a:rPr lang="en-GB" sz="2000" b="1" baseline="30000" dirty="0">
                <a:solidFill>
                  <a:srgbClr val="254061"/>
                </a:solidFill>
                <a:cs typeface="Arial" charset="0"/>
              </a:rPr>
              <a:t>-8</a:t>
            </a:r>
            <a:r>
              <a:rPr lang="en-GB" sz="2000" b="1" dirty="0">
                <a:solidFill>
                  <a:srgbClr val="254061"/>
                </a:solidFill>
                <a:cs typeface="Arial" charset="0"/>
              </a:rPr>
              <a:t> m/s).</a:t>
            </a:r>
          </a:p>
          <a:p>
            <a:pPr marL="342900" indent="-342900" algn="just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Tx/>
              <a:buChar char="•"/>
              <a:defRPr/>
            </a:pPr>
            <a:r>
              <a:rPr lang="en-GB" sz="2000" b="1" dirty="0">
                <a:solidFill>
                  <a:srgbClr val="254061"/>
                </a:solidFill>
                <a:cs typeface="Arial" charset="0"/>
              </a:rPr>
              <a:t>This means nerve impulses can get from one part of a body to another in a few milliseconds allowing fast responses to stimuli.</a:t>
            </a:r>
          </a:p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defRPr/>
            </a:pPr>
            <a:r>
              <a:rPr lang="en-GB" sz="2000" b="1" dirty="0">
                <a:solidFill>
                  <a:schemeClr val="accent1"/>
                </a:solidFill>
                <a:cs typeface="Arial" charset="0"/>
              </a:rPr>
              <a:t>Depends on:</a:t>
            </a:r>
          </a:p>
          <a:p>
            <a:pPr marL="742950" lvl="1" indent="-285750" algn="just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Tx/>
              <a:buChar char="–"/>
              <a:defRPr/>
            </a:pPr>
            <a:r>
              <a:rPr lang="en-GB" sz="2000" b="1" dirty="0">
                <a:solidFill>
                  <a:srgbClr val="254061"/>
                </a:solidFill>
                <a:cs typeface="Arial" charset="0"/>
              </a:rPr>
              <a:t>Diameter of neuron (generally </a:t>
            </a:r>
            <a:r>
              <a:rPr lang="en-GB" sz="2000" b="1" i="1" dirty="0">
                <a:solidFill>
                  <a:srgbClr val="254061"/>
                </a:solidFill>
                <a:cs typeface="Arial" charset="0"/>
              </a:rPr>
              <a:t>larger</a:t>
            </a:r>
            <a:r>
              <a:rPr lang="en-GB" sz="2000" b="1" dirty="0">
                <a:solidFill>
                  <a:srgbClr val="254061"/>
                </a:solidFill>
                <a:cs typeface="Arial" charset="0"/>
              </a:rPr>
              <a:t> the fibre the </a:t>
            </a:r>
            <a:r>
              <a:rPr lang="en-GB" sz="2000" b="1" i="1" dirty="0">
                <a:solidFill>
                  <a:srgbClr val="254061"/>
                </a:solidFill>
                <a:cs typeface="Arial" charset="0"/>
              </a:rPr>
              <a:t>faster</a:t>
            </a:r>
            <a:r>
              <a:rPr lang="en-GB" sz="2000" b="1" dirty="0">
                <a:solidFill>
                  <a:srgbClr val="254061"/>
                </a:solidFill>
                <a:cs typeface="Arial" charset="0"/>
              </a:rPr>
              <a:t> the propagation).</a:t>
            </a:r>
          </a:p>
          <a:p>
            <a:pPr marL="742950" lvl="1" indent="-285750" algn="just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Tx/>
              <a:buChar char="–"/>
              <a:defRPr/>
            </a:pPr>
            <a:r>
              <a:rPr lang="en-GB" sz="2000" b="1" dirty="0">
                <a:solidFill>
                  <a:srgbClr val="254061"/>
                </a:solidFill>
                <a:cs typeface="Arial" charset="0"/>
              </a:rPr>
              <a:t>Resistance to current leaking from the neuron membrane (myelin sheath reduces current leakage considerably).</a:t>
            </a:r>
          </a:p>
          <a:p>
            <a:pPr marL="742950" lvl="1" indent="-285750" algn="just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Tx/>
              <a:buChar char="–"/>
              <a:defRPr/>
            </a:pPr>
            <a:r>
              <a:rPr lang="en-GB" sz="2000" b="1" dirty="0">
                <a:solidFill>
                  <a:srgbClr val="254061"/>
                </a:solidFill>
                <a:cs typeface="Arial" charset="0"/>
              </a:rPr>
              <a:t>Temperature (generally </a:t>
            </a:r>
            <a:r>
              <a:rPr lang="en-GB" sz="2000" b="1" i="1" dirty="0">
                <a:solidFill>
                  <a:srgbClr val="254061"/>
                </a:solidFill>
                <a:cs typeface="Arial" charset="0"/>
              </a:rPr>
              <a:t>higher</a:t>
            </a:r>
            <a:r>
              <a:rPr lang="en-GB" sz="2000" b="1" dirty="0">
                <a:solidFill>
                  <a:srgbClr val="254061"/>
                </a:solidFill>
                <a:cs typeface="Arial" charset="0"/>
              </a:rPr>
              <a:t> the temperature the </a:t>
            </a:r>
            <a:r>
              <a:rPr lang="en-GB" sz="2000" b="1" i="1" dirty="0">
                <a:solidFill>
                  <a:srgbClr val="254061"/>
                </a:solidFill>
                <a:cs typeface="Arial" charset="0"/>
              </a:rPr>
              <a:t>faster</a:t>
            </a:r>
            <a:r>
              <a:rPr lang="en-GB" sz="2000" b="1" dirty="0">
                <a:solidFill>
                  <a:srgbClr val="254061"/>
                </a:solidFill>
                <a:cs typeface="Arial" charset="0"/>
              </a:rPr>
              <a:t> the propagation).</a:t>
            </a:r>
          </a:p>
        </p:txBody>
      </p:sp>
    </p:spTree>
    <p:extLst>
      <p:ext uri="{BB962C8B-B14F-4D97-AF65-F5344CB8AC3E}">
        <p14:creationId xmlns:p14="http://schemas.microsoft.com/office/powerpoint/2010/main" val="6853386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4FC71-C75A-714D-9318-F455C262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FF34AC7-387B-884C-BD4B-7CE37D3721E6}"/>
              </a:ext>
            </a:extLst>
          </p:cNvPr>
          <p:cNvSpPr txBox="1">
            <a:spLocks noChangeArrowheads="1"/>
          </p:cNvSpPr>
          <p:nvPr/>
        </p:nvSpPr>
        <p:spPr>
          <a:xfrm>
            <a:off x="294080" y="158926"/>
            <a:ext cx="3222924" cy="626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Myelination</a:t>
            </a:r>
          </a:p>
        </p:txBody>
      </p:sp>
      <p:pic>
        <p:nvPicPr>
          <p:cNvPr id="6" name="Picture 5" descr="http://drugline.org/img/term/myelinization-9996_0.jpg">
            <a:hlinkClick r:id="rId2"/>
            <a:extLst>
              <a:ext uri="{FF2B5EF4-FFF2-40B4-BE49-F238E27FC236}">
                <a16:creationId xmlns:a16="http://schemas.microsoft.com/office/drawing/2014/main" id="{57A8F7A8-CBF4-9F42-9EEF-EDE02AA7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195" y="472389"/>
            <a:ext cx="4607381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http://www-medlib.med.utah.edu/kw/ms/mml/ms_pathology03.jpg">
            <a:hlinkClick r:id="rId4"/>
            <a:extLst>
              <a:ext uri="{FF2B5EF4-FFF2-40B4-BE49-F238E27FC236}">
                <a16:creationId xmlns:a16="http://schemas.microsoft.com/office/drawing/2014/main" id="{30E5B3F9-5ACA-2A42-AD71-6309680F4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01" y="3507182"/>
            <a:ext cx="4130675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EE74B9C-35EF-9545-A777-1849F059A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080" y="868085"/>
            <a:ext cx="3681572" cy="4744355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</a:pPr>
            <a:endParaRPr lang="en-US" sz="2000" b="1" dirty="0">
              <a:solidFill>
                <a:schemeClr val="tx2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tx2"/>
                </a:solidFill>
              </a:rPr>
              <a:t>- Myelin is produced by specific types of glial cells (oligodendrocytes- CNS; Schwann cells – PNS)</a:t>
            </a:r>
          </a:p>
          <a:p>
            <a:pPr marL="342900" indent="-342900">
              <a:buClr>
                <a:schemeClr val="bg1"/>
              </a:buClr>
              <a:buFontTx/>
              <a:buChar char="-"/>
            </a:pPr>
            <a:endParaRPr lang="en-US" sz="2000" b="1" dirty="0">
              <a:solidFill>
                <a:schemeClr val="tx2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tx2"/>
                </a:solidFill>
              </a:rPr>
              <a:t>- Layers of myelin wrap around axons and provide electrical insulation to the neuron</a:t>
            </a:r>
            <a:r>
              <a:rPr lang="en-US" sz="2000" dirty="0"/>
              <a:t>.</a:t>
            </a:r>
          </a:p>
          <a:p>
            <a:pPr marL="342900" indent="-342900">
              <a:buClr>
                <a:schemeClr val="bg1"/>
              </a:buClr>
              <a:buFont typeface="Arial" charset="0"/>
              <a:buChar char="•"/>
            </a:pPr>
            <a:endParaRPr lang="en-US" sz="2000" dirty="0"/>
          </a:p>
          <a:p>
            <a:pPr marL="342900" indent="-342900">
              <a:buClr>
                <a:schemeClr val="bg1"/>
              </a:buClr>
              <a:buFont typeface="Arial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83624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4FC71-C75A-714D-9318-F455C262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FF34AC7-387B-884C-BD4B-7CE37D3721E6}"/>
              </a:ext>
            </a:extLst>
          </p:cNvPr>
          <p:cNvSpPr txBox="1">
            <a:spLocks noChangeArrowheads="1"/>
          </p:cNvSpPr>
          <p:nvPr/>
        </p:nvSpPr>
        <p:spPr>
          <a:xfrm>
            <a:off x="294080" y="158926"/>
            <a:ext cx="3222924" cy="626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Myelination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A61403E-84C2-354A-85C8-0ACC4FD80C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4473" y="1083365"/>
            <a:ext cx="7773631" cy="4111487"/>
          </a:xfrm>
        </p:spPr>
      </p:pic>
    </p:spTree>
    <p:extLst>
      <p:ext uri="{BB962C8B-B14F-4D97-AF65-F5344CB8AC3E}">
        <p14:creationId xmlns:p14="http://schemas.microsoft.com/office/powerpoint/2010/main" val="32117606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4FC71-C75A-714D-9318-F455C262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FF34AC7-387B-884C-BD4B-7CE37D3721E6}"/>
              </a:ext>
            </a:extLst>
          </p:cNvPr>
          <p:cNvSpPr txBox="1">
            <a:spLocks noChangeArrowheads="1"/>
          </p:cNvSpPr>
          <p:nvPr/>
        </p:nvSpPr>
        <p:spPr>
          <a:xfrm>
            <a:off x="294079" y="158926"/>
            <a:ext cx="6106721" cy="626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Demyelinating Disease</a:t>
            </a:r>
          </a:p>
        </p:txBody>
      </p:sp>
      <p:pic>
        <p:nvPicPr>
          <p:cNvPr id="7" name="Picture 2" descr="http://www.medindia.net/health-infographics/images/Multiple-Sclerosis-pill.jpg">
            <a:hlinkClick r:id="rId2"/>
            <a:extLst>
              <a:ext uri="{FF2B5EF4-FFF2-40B4-BE49-F238E27FC236}">
                <a16:creationId xmlns:a16="http://schemas.microsoft.com/office/drawing/2014/main" id="{94E23C38-6E84-D941-94D2-9C5CA6DD6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79" y="952424"/>
            <a:ext cx="4954778" cy="450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http://thecannabisgeek.com/wp-content/uploads/2012/09/multiple-sclerosis.png">
            <a:hlinkClick r:id="rId4"/>
            <a:extLst>
              <a:ext uri="{FF2B5EF4-FFF2-40B4-BE49-F238E27FC236}">
                <a16:creationId xmlns:a16="http://schemas.microsoft.com/office/drawing/2014/main" id="{A9F2E721-75B8-A049-9DF8-36F0A0699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934" y="952424"/>
            <a:ext cx="3150522" cy="4836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1301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2"/>
          <p:cNvSpPr>
            <a:spLocks noChangeArrowheads="1"/>
          </p:cNvSpPr>
          <p:nvPr/>
        </p:nvSpPr>
        <p:spPr bwMode="auto">
          <a:xfrm>
            <a:off x="228601" y="228600"/>
            <a:ext cx="5543172" cy="6588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GB" sz="3200" b="1" dirty="0">
                <a:solidFill>
                  <a:schemeClr val="accent1">
                    <a:lumMod val="50000"/>
                  </a:schemeClr>
                </a:solidFill>
              </a:rPr>
              <a:t>Synaptic Transmission </a:t>
            </a:r>
          </a:p>
        </p:txBody>
      </p:sp>
      <p:sp>
        <p:nvSpPr>
          <p:cNvPr id="62467" name="Rectangle 116"/>
          <p:cNvSpPr>
            <a:spLocks noChangeArrowheads="1"/>
          </p:cNvSpPr>
          <p:nvPr/>
        </p:nvSpPr>
        <p:spPr bwMode="auto">
          <a:xfrm>
            <a:off x="228601" y="984864"/>
            <a:ext cx="8686800" cy="470372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 algn="just">
              <a:spcBef>
                <a:spcPct val="20000"/>
              </a:spcBef>
              <a:spcAft>
                <a:spcPts val="600"/>
              </a:spcAft>
              <a:defRPr/>
            </a:pPr>
            <a:endParaRPr lang="en-GB" sz="2000" b="1" dirty="0">
              <a:solidFill>
                <a:srgbClr val="254061"/>
              </a:solidFill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BBB94B-357D-3448-90AE-BC3F2B0C99D1}"/>
              </a:ext>
            </a:extLst>
          </p:cNvPr>
          <p:cNvSpPr/>
          <p:nvPr/>
        </p:nvSpPr>
        <p:spPr>
          <a:xfrm>
            <a:off x="815009" y="1628865"/>
            <a:ext cx="6725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/>
              <a:t>Synaptic Transmission</a:t>
            </a:r>
          </a:p>
          <a:p>
            <a:pPr marL="1085850" lvl="1" indent="-342900"/>
            <a:r>
              <a:rPr lang="en-US" sz="2000" dirty="0">
                <a:hlinkClick r:id="rId3"/>
              </a:rPr>
              <a:t>https://www.youtube.com/watch?v=WhowH0kb7n0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6861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96" y="274636"/>
            <a:ext cx="5399195" cy="76619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Basic Neuron Structure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49" y="1282284"/>
            <a:ext cx="8449435" cy="3908517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hlinkClick r:id="rId3"/>
          </p:cNvPr>
          <p:cNvSpPr txBox="1"/>
          <p:nvPr/>
        </p:nvSpPr>
        <p:spPr>
          <a:xfrm>
            <a:off x="2373171" y="5705891"/>
            <a:ext cx="393447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966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30174" y="192899"/>
            <a:ext cx="3222924" cy="626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 Synapse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357922" y="1288049"/>
            <a:ext cx="4603750" cy="467577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spcAft>
                <a:spcPts val="600"/>
              </a:spcAft>
              <a:buFontTx/>
              <a:buNone/>
              <a:defRPr/>
            </a:pPr>
            <a:r>
              <a:rPr lang="en-GB" sz="2000" b="1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What is a synapse? </a:t>
            </a:r>
          </a:p>
          <a:p>
            <a:pPr>
              <a:spcAft>
                <a:spcPts val="600"/>
              </a:spcAft>
              <a:defRPr/>
            </a:pP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 synapse is a specialized junction through which impulses pass from a presynaptic neuron to another (postsynaptic) cell (</a:t>
            </a:r>
            <a:r>
              <a:rPr lang="en-GB" sz="2000" b="1" i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synaptic transmission</a:t>
            </a: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).</a:t>
            </a:r>
          </a:p>
          <a:p>
            <a:pPr>
              <a:spcAft>
                <a:spcPts val="600"/>
              </a:spcAft>
              <a:defRPr/>
            </a:pP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Or, in more basic terms, a place where two membranes can communicate.</a:t>
            </a:r>
          </a:p>
          <a:p>
            <a:pPr>
              <a:spcAft>
                <a:spcPts val="600"/>
              </a:spcAft>
              <a:defRPr/>
            </a:pP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May be </a:t>
            </a:r>
            <a:r>
              <a:rPr lang="en-GB" sz="2000" b="1" i="1" kern="0" dirty="0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electrical</a:t>
            </a: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relying on direct physical contact, or </a:t>
            </a:r>
            <a:r>
              <a:rPr lang="en-GB" sz="2000" b="1" i="1" kern="0" dirty="0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chemical</a:t>
            </a:r>
            <a:r>
              <a:rPr lang="en-GB" sz="2000" b="1" kern="0" dirty="0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relying on the actions of a neurotransmitter.</a:t>
            </a:r>
            <a:endParaRPr lang="en-GB" sz="4000" b="1" kern="0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73" y="1143374"/>
            <a:ext cx="3734140" cy="55759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5281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42860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Types of Synapses</a:t>
            </a:r>
          </a:p>
        </p:txBody>
      </p:sp>
      <p:pic>
        <p:nvPicPr>
          <p:cNvPr id="5" name="Picture 5" descr="http://aids.hallym.ac.kr/d/kns/tutor/r1-5-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2654" y="1554899"/>
            <a:ext cx="4719877" cy="3412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76815" y="1258652"/>
            <a:ext cx="3728648" cy="399787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err="1">
                <a:solidFill>
                  <a:srgbClr val="4F81BD"/>
                </a:solidFill>
              </a:rPr>
              <a:t>Axodendritic</a:t>
            </a:r>
            <a:r>
              <a:rPr lang="en-US" dirty="0">
                <a:solidFill>
                  <a:srgbClr val="4F81BD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solidFill>
                  <a:srgbClr val="254061"/>
                </a:solidFill>
                <a:latin typeface="Arial"/>
                <a:cs typeface="Arial"/>
              </a:rPr>
              <a:t>Between the axon of one neuron and the dendrite of another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err="1">
                <a:solidFill>
                  <a:srgbClr val="4F81BD"/>
                </a:solidFill>
              </a:rPr>
              <a:t>Axosomatic</a:t>
            </a:r>
            <a:r>
              <a:rPr lang="en-US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Between the axon of one neuron and the soma of another</a:t>
            </a:r>
          </a:p>
        </p:txBody>
      </p:sp>
    </p:spTree>
    <p:extLst>
      <p:ext uri="{BB962C8B-B14F-4D97-AF65-F5344CB8AC3E}">
        <p14:creationId xmlns:p14="http://schemas.microsoft.com/office/powerpoint/2010/main" val="20814160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Grp="1" noChangeArrowheads="1"/>
          </p:cNvSpPr>
          <p:nvPr>
            <p:ph sz="half" idx="2"/>
          </p:nvPr>
        </p:nvSpPr>
        <p:spPr bwMode="auto">
          <a:xfrm>
            <a:off x="467544" y="1286001"/>
            <a:ext cx="8280920" cy="390622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ct val="20000"/>
              </a:spcBef>
              <a:spcAft>
                <a:spcPts val="600"/>
              </a:spcAft>
            </a:pPr>
            <a:r>
              <a:rPr lang="en-GB" sz="2000" b="1" dirty="0">
                <a:solidFill>
                  <a:schemeClr val="accent1"/>
                </a:solidFill>
              </a:rPr>
              <a:t>Electrical synapses</a:t>
            </a:r>
            <a:endParaRPr lang="en-GB" sz="2000" dirty="0">
              <a:solidFill>
                <a:schemeClr val="accent1"/>
              </a:solidFill>
            </a:endParaRPr>
          </a:p>
          <a:p>
            <a:pPr algn="just"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Very rare.</a:t>
            </a:r>
          </a:p>
          <a:p>
            <a:pPr algn="just"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Located in the central and peripheral nervous systems.</a:t>
            </a:r>
          </a:p>
          <a:p>
            <a:pPr algn="just"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Presynaptic and postsynaptic membranes are </a:t>
            </a:r>
            <a:r>
              <a:rPr lang="ja-JP" altLang="en-GB" sz="2000" b="1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GB" altLang="ja-JP" sz="2000" b="1" dirty="0">
                <a:solidFill>
                  <a:schemeClr val="accent1">
                    <a:lumMod val="50000"/>
                  </a:schemeClr>
                </a:solidFill>
              </a:rPr>
              <a:t>locked</a:t>
            </a:r>
            <a:r>
              <a:rPr lang="ja-JP" altLang="en-GB" sz="2000" b="1" dirty="0">
                <a:solidFill>
                  <a:schemeClr val="accent1">
                    <a:lumMod val="50000"/>
                  </a:schemeClr>
                </a:solidFill>
              </a:rPr>
              <a:t>”</a:t>
            </a:r>
            <a:r>
              <a:rPr lang="en-GB" altLang="ja-JP" sz="2000" b="1" dirty="0">
                <a:solidFill>
                  <a:schemeClr val="accent1">
                    <a:lumMod val="50000"/>
                  </a:schemeClr>
                </a:solidFill>
              </a:rPr>
              <a:t> together at </a:t>
            </a:r>
            <a:r>
              <a:rPr lang="en-GB" altLang="ja-JP" sz="2000" b="1" i="1" dirty="0">
                <a:solidFill>
                  <a:schemeClr val="accent1">
                    <a:lumMod val="50000"/>
                  </a:schemeClr>
                </a:solidFill>
              </a:rPr>
              <a:t>gap junctions</a:t>
            </a:r>
            <a:r>
              <a:rPr lang="en-GB" altLang="ja-JP" sz="20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algn="just"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Communication between the membranes occurs very efficiently, almost as quick as if they shared the same cell membrane.</a:t>
            </a:r>
          </a:p>
          <a:p>
            <a:pPr algn="just">
              <a:spcBef>
                <a:spcPct val="20000"/>
              </a:spcBef>
              <a:spcAft>
                <a:spcPts val="600"/>
              </a:spcAft>
              <a:buFontTx/>
              <a:buChar char="•"/>
            </a:pPr>
            <a:r>
              <a:rPr lang="en-GB" sz="2000" b="1" dirty="0">
                <a:solidFill>
                  <a:schemeClr val="accent1">
                    <a:lumMod val="50000"/>
                  </a:schemeClr>
                </a:solidFill>
              </a:rPr>
              <a:t>Action potential arriving at electrical synapse will always be propagated to the next cell.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7544" y="388526"/>
            <a:ext cx="4453429" cy="56207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GB" sz="2800" dirty="0">
                <a:solidFill>
                  <a:schemeClr val="tx2"/>
                </a:solidFill>
              </a:rPr>
              <a:t>Synaptic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7104643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7544" y="259926"/>
            <a:ext cx="4453429" cy="562074"/>
          </a:xfrm>
          <a:prstGeom prst="rect">
            <a:avLst/>
          </a:prstGeom>
          <a:ln w="25400" cap="flat" cmpd="sng" algn="ctr">
            <a:solidFill>
              <a:schemeClr val="accent1"/>
            </a:solidFill>
            <a:prstDash val="solid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>
                <a:solidFill>
                  <a:schemeClr val="tx2"/>
                </a:solidFill>
              </a:rPr>
              <a:t>Synaptic communication</a:t>
            </a:r>
            <a:endParaRPr lang="en-GB" sz="2800" dirty="0">
              <a:solidFill>
                <a:schemeClr val="tx2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67544" y="1012399"/>
            <a:ext cx="8192421" cy="46138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spcAft>
                <a:spcPts val="600"/>
              </a:spcAft>
              <a:buFontTx/>
              <a:buNone/>
              <a:defRPr/>
            </a:pPr>
            <a:r>
              <a:rPr lang="en-GB" sz="2000" b="1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Chemical synapses</a:t>
            </a:r>
            <a:endParaRPr lang="en-GB" sz="20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spcAft>
                <a:spcPts val="600"/>
              </a:spcAft>
              <a:defRPr/>
            </a:pP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Most abundant type of synapse</a:t>
            </a:r>
          </a:p>
          <a:p>
            <a:pPr algn="just">
              <a:spcAft>
                <a:spcPts val="600"/>
              </a:spcAft>
              <a:defRPr/>
            </a:pP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Cells are</a:t>
            </a:r>
            <a:r>
              <a:rPr lang="en-GB" sz="2000" b="1" kern="0" dirty="0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2000" b="1" i="1" kern="0" dirty="0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not</a:t>
            </a:r>
            <a:r>
              <a:rPr lang="en-GB" sz="2000" b="1" kern="0" dirty="0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directly coupled and so an action potential may or may not release enough neurotransmitter to bring postsynaptic membrane to synapse.</a:t>
            </a:r>
          </a:p>
          <a:p>
            <a:pPr algn="just">
              <a:spcAft>
                <a:spcPts val="600"/>
              </a:spcAft>
              <a:defRPr/>
            </a:pP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Activity can be regulated by a variety of factors.</a:t>
            </a:r>
          </a:p>
          <a:p>
            <a:pPr algn="just">
              <a:spcAft>
                <a:spcPts val="600"/>
              </a:spcAft>
              <a:defRPr/>
            </a:pP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Generally communication occurs in </a:t>
            </a:r>
            <a:r>
              <a:rPr lang="en-GB" sz="2000" b="1" i="1" kern="0" dirty="0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only</a:t>
            </a:r>
            <a:r>
              <a:rPr lang="en-GB" sz="2000" b="1" i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one direction</a:t>
            </a: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just">
              <a:spcAft>
                <a:spcPts val="600"/>
              </a:spcAft>
              <a:defRPr/>
            </a:pP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Neurotransmitters involved in synapse are classified as either </a:t>
            </a:r>
            <a:r>
              <a:rPr lang="en-GB" sz="2000" b="1" i="1" kern="0" dirty="0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excitatory</a:t>
            </a: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or </a:t>
            </a:r>
            <a:r>
              <a:rPr lang="en-GB" sz="2000" b="1" i="1" kern="0" dirty="0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inhibitory</a:t>
            </a:r>
            <a:r>
              <a:rPr lang="en-GB" sz="2000" b="1" kern="0" dirty="0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just">
              <a:spcAft>
                <a:spcPts val="600"/>
              </a:spcAft>
              <a:defRPr/>
            </a:pP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The absolute effect of a neurotransmitter on postsynaptic membrane depends on the properties of the receptor, not on the nature of the neurotransmitter.</a:t>
            </a:r>
          </a:p>
        </p:txBody>
      </p:sp>
    </p:spTree>
    <p:extLst>
      <p:ext uri="{BB962C8B-B14F-4D97-AF65-F5344CB8AC3E}">
        <p14:creationId xmlns:p14="http://schemas.microsoft.com/office/powerpoint/2010/main" val="24884247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84" y="274638"/>
            <a:ext cx="4269545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Chemical Synapse</a:t>
            </a:r>
          </a:p>
        </p:txBody>
      </p:sp>
      <p:pic>
        <p:nvPicPr>
          <p:cNvPr id="5" name="Picture 2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7" r="-221" b="4049"/>
          <a:stretch/>
        </p:blipFill>
        <p:spPr bwMode="auto">
          <a:xfrm>
            <a:off x="282361" y="999460"/>
            <a:ext cx="8688788" cy="5510918"/>
          </a:xfrm>
          <a:prstGeom prst="rect">
            <a:avLst/>
          </a:prstGeom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4875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90713"/>
            <a:ext cx="2983356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 eaLnBrk="1" hangingPunct="1"/>
            <a:r>
              <a:rPr lang="en-US" dirty="0"/>
              <a:t>Synaptic Cleft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199" y="1191600"/>
            <a:ext cx="4221314" cy="44025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b="1" kern="1200">
                <a:solidFill>
                  <a:srgbClr val="8D8C8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Transmission across the synaptic cleft: </a:t>
            </a:r>
          </a:p>
          <a:p>
            <a:pPr lvl="1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Is a chemical event (as opposed to an electrical one)</a:t>
            </a:r>
          </a:p>
          <a:p>
            <a:pPr lvl="1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Involves release, diffusion, and binding of neurotransmitters</a:t>
            </a:r>
          </a:p>
          <a:p>
            <a:pPr lvl="1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Ensures unidirectional communication between neurons</a:t>
            </a:r>
          </a:p>
          <a:p>
            <a:pPr marL="457200" indent="-457200">
              <a:buFont typeface="Arial"/>
              <a:buChar char="•"/>
            </a:pPr>
            <a:endParaRPr lang="en-US" sz="2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8" descr="synapse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9286" y="833585"/>
            <a:ext cx="4171950" cy="448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73247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62" y="225050"/>
            <a:ext cx="8548502" cy="91627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dirty="0"/>
              <a:t>Ion channel-linked receptor and G-protein </a:t>
            </a:r>
            <a:br>
              <a:rPr lang="en-US" sz="3200" dirty="0"/>
            </a:br>
            <a:r>
              <a:rPr lang="en-US" sz="3200" dirty="0"/>
              <a:t>coupled receptors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9962" y="1391226"/>
            <a:ext cx="8548502" cy="391703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The binding of the neurotransmitter to its receptors can influence the postsynaptic neuron in one of </a:t>
            </a:r>
            <a:r>
              <a:rPr lang="en-US" b="1" dirty="0">
                <a:solidFill>
                  <a:schemeClr val="accent1"/>
                </a:solidFill>
              </a:rPr>
              <a:t>two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fundamentally different ways:</a:t>
            </a:r>
          </a:p>
          <a:p>
            <a:pPr marL="342900" indent="-342900">
              <a:buFont typeface="Arial"/>
              <a:buChar char="•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marL="1200150" lvl="1" indent="-457200">
              <a:buFont typeface="+mj-lt"/>
              <a:buAutoNum type="arabicPeriod"/>
            </a:pPr>
            <a:r>
              <a:rPr lang="en-US" b="1" dirty="0"/>
              <a:t>It can directly influence chemical-gated channels in the postsynaptic membrane and </a:t>
            </a:r>
            <a:r>
              <a:rPr lang="en-US" b="1" dirty="0">
                <a:solidFill>
                  <a:srgbClr val="4F81BD"/>
                </a:solidFill>
              </a:rPr>
              <a:t>induce</a:t>
            </a:r>
            <a:r>
              <a:rPr lang="en-US" dirty="0"/>
              <a:t> </a:t>
            </a:r>
            <a:r>
              <a:rPr lang="en-US" b="1" dirty="0">
                <a:solidFill>
                  <a:srgbClr val="254061"/>
                </a:solidFill>
              </a:rPr>
              <a:t>brief</a:t>
            </a:r>
            <a:r>
              <a:rPr lang="en-US" dirty="0"/>
              <a:t> </a:t>
            </a:r>
            <a:r>
              <a:rPr lang="en-US" b="1" dirty="0">
                <a:solidFill>
                  <a:srgbClr val="4F81BD"/>
                </a:solidFill>
              </a:rPr>
              <a:t>EPSPs</a:t>
            </a:r>
            <a:r>
              <a:rPr lang="en-US" b="1" dirty="0">
                <a:solidFill>
                  <a:srgbClr val="254061"/>
                </a:solidFill>
              </a:rPr>
              <a:t> or </a:t>
            </a:r>
            <a:r>
              <a:rPr lang="en-US" b="1" dirty="0">
                <a:solidFill>
                  <a:srgbClr val="4F81BD"/>
                </a:solidFill>
              </a:rPr>
              <a:t>IPSPs</a:t>
            </a:r>
            <a:r>
              <a:rPr lang="en-US" b="1" dirty="0">
                <a:solidFill>
                  <a:srgbClr val="254061"/>
                </a:solidFill>
              </a:rPr>
              <a:t>; or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 b="1" dirty="0"/>
              <a:t>It can trigger chemical reactions in the cytoplasm of the postsynaptic neuron that lead to the </a:t>
            </a:r>
            <a:r>
              <a:rPr lang="en-US" b="1" dirty="0">
                <a:solidFill>
                  <a:srgbClr val="4F81BD"/>
                </a:solidFill>
              </a:rPr>
              <a:t>production of chemicals</a:t>
            </a:r>
            <a:r>
              <a:rPr lang="en-US" dirty="0"/>
              <a:t>, </a:t>
            </a:r>
            <a:r>
              <a:rPr lang="en-US" b="1" dirty="0">
                <a:solidFill>
                  <a:srgbClr val="254061"/>
                </a:solidFill>
              </a:rPr>
              <a:t>called</a:t>
            </a:r>
            <a:r>
              <a:rPr lang="en-US" dirty="0"/>
              <a:t> </a:t>
            </a:r>
            <a:r>
              <a:rPr lang="en-US" b="1" dirty="0">
                <a:solidFill>
                  <a:srgbClr val="4F81BD"/>
                </a:solidFill>
              </a:rPr>
              <a:t>secondary messengers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b="1" dirty="0">
                <a:solidFill>
                  <a:srgbClr val="254061"/>
                </a:solidFill>
              </a:rPr>
              <a:t>(e.g., cyclic AMP), which can have</a:t>
            </a:r>
            <a:r>
              <a:rPr lang="en-US" dirty="0"/>
              <a:t> </a:t>
            </a:r>
            <a:r>
              <a:rPr lang="en-US" b="1" dirty="0">
                <a:solidFill>
                  <a:srgbClr val="4F81BD"/>
                </a:solidFill>
              </a:rPr>
              <a:t>more enduring</a:t>
            </a:r>
            <a:r>
              <a:rPr lang="en-US" dirty="0">
                <a:solidFill>
                  <a:srgbClr val="254061"/>
                </a:solidFill>
              </a:rPr>
              <a:t> and </a:t>
            </a:r>
            <a:r>
              <a:rPr lang="en-US" b="1" dirty="0">
                <a:solidFill>
                  <a:srgbClr val="4F81BD"/>
                </a:solidFill>
              </a:rPr>
              <a:t>far-reaching effects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dirty="0">
                <a:solidFill>
                  <a:srgbClr val="254061"/>
                </a:solidFill>
              </a:rPr>
              <a:t>on the</a:t>
            </a:r>
            <a:r>
              <a:rPr lang="en-US" dirty="0"/>
              <a:t> </a:t>
            </a:r>
            <a:r>
              <a:rPr lang="en-US" b="1" dirty="0">
                <a:solidFill>
                  <a:srgbClr val="4F81BD"/>
                </a:solidFill>
              </a:rPr>
              <a:t>sensitivity</a:t>
            </a:r>
            <a:r>
              <a:rPr lang="en-US" dirty="0"/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of the neuron</a:t>
            </a:r>
            <a:r>
              <a:rPr lang="en-US" dirty="0"/>
              <a:t>	</a:t>
            </a:r>
          </a:p>
          <a:p>
            <a:pPr marL="342900" indent="-342900">
              <a:buFont typeface="Arial"/>
              <a:buChar char="•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0312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64270" y="192900"/>
            <a:ext cx="8548502" cy="9162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Ion channel-linked receptor and G-protein </a:t>
            </a:r>
            <a:br>
              <a:rPr lang="en-US" sz="3200" dirty="0"/>
            </a:br>
            <a:r>
              <a:rPr lang="en-US" sz="3200" dirty="0"/>
              <a:t>coupled receptors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0519" t="8254"/>
          <a:stretch/>
        </p:blipFill>
        <p:spPr>
          <a:xfrm>
            <a:off x="264270" y="1345501"/>
            <a:ext cx="8513965" cy="5261328"/>
          </a:xfrm>
          <a:prstGeom prst="rect">
            <a:avLst/>
          </a:prstGeom>
          <a:ln w="38100" cap="sq">
            <a:solidFill>
              <a:srgbClr val="25406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046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848" y="170480"/>
            <a:ext cx="8826476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Termination of Neurotransmitter Effects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235" y="1430676"/>
            <a:ext cx="4291356" cy="397052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Within a few milliseconds, the neurotransmitter effect is terminated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Degradation by enzymes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Reuptake by astrocytes or axon terminal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Diffusion away from the synaptic cleft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endParaRPr lang="en-US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9156" t="5767" r="30294"/>
          <a:stretch/>
        </p:blipFill>
        <p:spPr>
          <a:xfrm>
            <a:off x="4911625" y="948425"/>
            <a:ext cx="3930921" cy="574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240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626450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Synaptic Delay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085800"/>
            <a:ext cx="8280920" cy="2884727"/>
          </a:xfrm>
        </p:spPr>
        <p:txBody>
          <a:bodyPr/>
          <a:lstStyle/>
          <a:p>
            <a:r>
              <a:rPr lang="en-US" b="1" u="sng" dirty="0">
                <a:solidFill>
                  <a:schemeClr val="accent2">
                    <a:lumMod val="50000"/>
                  </a:schemeClr>
                </a:solidFill>
              </a:rPr>
              <a:t>Synaptic Delay: 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Neurotransmitter must be released, diffuse across the synapse, and bind to receptors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Synaptic delay—time needed to do this (0.3–5.0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ms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) 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Synaptic delay is the rate-limiting step of neural transmission</a:t>
            </a:r>
          </a:p>
        </p:txBody>
      </p:sp>
    </p:spTree>
    <p:extLst>
      <p:ext uri="{BB962C8B-B14F-4D97-AF65-F5344CB8AC3E}">
        <p14:creationId xmlns:p14="http://schemas.microsoft.com/office/powerpoint/2010/main" val="3070167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591" y="1023492"/>
            <a:ext cx="8855149" cy="462712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"/>
                <a:cs typeface="Arial"/>
              </a:rPr>
              <a:t>C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entral </a:t>
            </a:r>
            <a:r>
              <a:rPr lang="en-US" b="1" dirty="0">
                <a:solidFill>
                  <a:srgbClr val="4F81BD"/>
                </a:solidFill>
                <a:latin typeface="Arial"/>
                <a:cs typeface="Arial"/>
              </a:rPr>
              <a:t>N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ervous </a:t>
            </a:r>
            <a:r>
              <a:rPr lang="en-US" b="1" dirty="0">
                <a:solidFill>
                  <a:srgbClr val="4F81BD"/>
                </a:solidFill>
                <a:latin typeface="Arial"/>
                <a:cs typeface="Arial"/>
              </a:rPr>
              <a:t>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ystem </a:t>
            </a:r>
          </a:p>
          <a:p>
            <a:r>
              <a:rPr lang="en-US" b="1" dirty="0">
                <a:solidFill>
                  <a:srgbClr val="632523"/>
                </a:solidFill>
                <a:latin typeface="Arial"/>
                <a:cs typeface="Arial"/>
              </a:rPr>
              <a:t>Brain and spinal cord </a:t>
            </a:r>
          </a:p>
          <a:p>
            <a:endParaRPr lang="en-US" sz="1600" dirty="0">
              <a:latin typeface="Arial"/>
              <a:cs typeface="Arial"/>
            </a:endParaRPr>
          </a:p>
          <a:p>
            <a:r>
              <a:rPr lang="en-US" b="1" dirty="0">
                <a:solidFill>
                  <a:schemeClr val="accent1"/>
                </a:solidFill>
                <a:latin typeface="Arial"/>
                <a:cs typeface="Arial"/>
              </a:rPr>
              <a:t>P</a:t>
            </a:r>
            <a:r>
              <a:rPr lang="en-US" b="1" dirty="0">
                <a:solidFill>
                  <a:srgbClr val="254061"/>
                </a:solidFill>
                <a:latin typeface="Arial"/>
                <a:cs typeface="Arial"/>
              </a:rPr>
              <a:t>eripheral </a:t>
            </a:r>
            <a:r>
              <a:rPr lang="en-US" b="1" dirty="0">
                <a:solidFill>
                  <a:srgbClr val="4F81BD"/>
                </a:solidFill>
                <a:latin typeface="Arial"/>
                <a:cs typeface="Arial"/>
              </a:rPr>
              <a:t>N</a:t>
            </a:r>
            <a:r>
              <a:rPr lang="en-US" b="1" dirty="0">
                <a:solidFill>
                  <a:srgbClr val="254061"/>
                </a:solidFill>
                <a:latin typeface="Arial"/>
                <a:cs typeface="Arial"/>
              </a:rPr>
              <a:t>ervous </a:t>
            </a:r>
            <a:r>
              <a:rPr lang="en-US" b="1" dirty="0">
                <a:solidFill>
                  <a:srgbClr val="4F81BD"/>
                </a:solidFill>
                <a:latin typeface="Arial"/>
                <a:cs typeface="Arial"/>
              </a:rPr>
              <a:t>S</a:t>
            </a:r>
            <a:r>
              <a:rPr lang="en-US" b="1" dirty="0">
                <a:solidFill>
                  <a:srgbClr val="254061"/>
                </a:solidFill>
                <a:latin typeface="Arial"/>
                <a:cs typeface="Arial"/>
              </a:rPr>
              <a:t>ystem 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Arial"/>
              <a:cs typeface="Arial"/>
            </a:endParaRP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All nerves outside the brain and spinal cord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PNS further sub-divided into: </a:t>
            </a:r>
          </a:p>
          <a:p>
            <a:pPr marL="457200" indent="-457200">
              <a:buAutoNum type="arabicPeriod"/>
            </a:pPr>
            <a:r>
              <a:rPr lang="en-US" b="1" i="1" u="sng" dirty="0">
                <a:solidFill>
                  <a:schemeClr val="accent1"/>
                </a:solidFill>
                <a:latin typeface="Arial"/>
                <a:cs typeface="Arial"/>
              </a:rPr>
              <a:t>Somatic system</a:t>
            </a:r>
            <a:r>
              <a:rPr lang="en-US" b="1" i="1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b="1" i="1" dirty="0">
                <a:solidFill>
                  <a:srgbClr val="254061"/>
                </a:solidFill>
                <a:latin typeface="Arial"/>
                <a:cs typeface="Arial"/>
              </a:rPr>
              <a:t>–</a:t>
            </a:r>
            <a:r>
              <a:rPr lang="en-US" b="1" i="1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b="1" i="1" dirty="0">
                <a:solidFill>
                  <a:srgbClr val="254061"/>
                </a:solidFill>
                <a:latin typeface="Arial"/>
                <a:cs typeface="Arial"/>
              </a:rPr>
              <a:t>controls voluntary muscles with both spinal and cranial nerves</a:t>
            </a:r>
            <a:endParaRPr lang="en-US" b="1" dirty="0">
              <a:solidFill>
                <a:srgbClr val="254061"/>
              </a:solidFill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en-US" b="1" i="1" u="sng" dirty="0">
                <a:solidFill>
                  <a:srgbClr val="4F81BD"/>
                </a:solidFill>
                <a:latin typeface="Arial"/>
                <a:cs typeface="Arial"/>
              </a:rPr>
              <a:t>Autonomic nervous system </a:t>
            </a:r>
            <a:r>
              <a:rPr lang="en-US" b="1" i="1" dirty="0">
                <a:solidFill>
                  <a:srgbClr val="254061"/>
                </a:solidFill>
                <a:latin typeface="Arial"/>
                <a:cs typeface="Arial"/>
              </a:rPr>
              <a:t>– consists of autonomic nerves and some cranial nerves and controls the function of organs and gland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7591" y="124443"/>
            <a:ext cx="5840187" cy="7046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Structure of the Nervous System</a:t>
            </a:r>
          </a:p>
        </p:txBody>
      </p:sp>
    </p:spTree>
    <p:extLst>
      <p:ext uri="{BB962C8B-B14F-4D97-AF65-F5344CB8AC3E}">
        <p14:creationId xmlns:p14="http://schemas.microsoft.com/office/powerpoint/2010/main" val="34676158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43192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Postsynaptic Potentials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34025"/>
            <a:ext cx="7710100" cy="407427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Graded potentials</a:t>
            </a:r>
          </a:p>
          <a:p>
            <a:pPr marL="571500" indent="-5715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Strength determined by:</a:t>
            </a:r>
          </a:p>
          <a:p>
            <a:pPr marL="879475" lvl="1" indent="-533400"/>
            <a:r>
              <a:rPr lang="en-US" b="1" dirty="0">
                <a:solidFill>
                  <a:schemeClr val="accent1"/>
                </a:solidFill>
              </a:rPr>
              <a:t>Amount of neurotransmitter released</a:t>
            </a:r>
          </a:p>
          <a:p>
            <a:pPr marL="879475" lvl="1" indent="-533400"/>
            <a:r>
              <a:rPr lang="en-US" b="1" dirty="0">
                <a:solidFill>
                  <a:schemeClr val="accent1"/>
                </a:solidFill>
              </a:rPr>
              <a:t>Time the neurotransmitter is in the area</a:t>
            </a:r>
          </a:p>
          <a:p>
            <a:pPr marL="346075" lvl="1" indent="0">
              <a:buNone/>
            </a:pPr>
            <a:endParaRPr lang="en-US" dirty="0"/>
          </a:p>
          <a:p>
            <a:pPr marL="571500" indent="-571500">
              <a:buFont typeface="Arial"/>
              <a:buChar char="•"/>
            </a:pPr>
            <a:r>
              <a:rPr lang="en-US" b="1" dirty="0">
                <a:solidFill>
                  <a:srgbClr val="254061"/>
                </a:solidFill>
              </a:rPr>
              <a:t> Types of postsynaptic potentials </a:t>
            </a:r>
          </a:p>
          <a:p>
            <a:pPr marL="879475" lvl="1" indent="-533400">
              <a:buFont typeface="Times" charset="0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EPSP—excitatory postsynaptic potentials </a:t>
            </a:r>
          </a:p>
          <a:p>
            <a:pPr marL="879475" lvl="1" indent="-533400">
              <a:buFont typeface="Times" charset="0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IPSP—inhibitory postsynaptic potentials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027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44661" y="274638"/>
            <a:ext cx="5443192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Postsynaptic Potentials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9969" y="1060949"/>
            <a:ext cx="4269544" cy="55941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b="1" kern="1200">
                <a:solidFill>
                  <a:srgbClr val="8D8C8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solidFill>
                  <a:schemeClr val="accent1"/>
                </a:solidFill>
              </a:rPr>
              <a:t>Excitatory Synapses and EPSPs</a:t>
            </a:r>
          </a:p>
          <a:p>
            <a:endParaRPr lang="en-US" sz="1500" u="sng" dirty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Neurotransmitter binds to and opens chemically gated channels that allow simultaneous flow of Na</a:t>
            </a:r>
            <a:r>
              <a:rPr lang="en-US" baseline="30000" dirty="0">
                <a:solidFill>
                  <a:schemeClr val="accent1">
                    <a:lumMod val="50000"/>
                  </a:schemeClr>
                </a:solidFill>
              </a:rPr>
              <a:t>+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and K</a:t>
            </a:r>
            <a:r>
              <a:rPr lang="en-US" baseline="30000" dirty="0">
                <a:solidFill>
                  <a:schemeClr val="accent1">
                    <a:lumMod val="50000"/>
                  </a:schemeClr>
                </a:solidFill>
              </a:rPr>
              <a:t>+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in opposite directions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Short distance signaling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Moves the polarity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towards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678513" y="1060950"/>
            <a:ext cx="4324810" cy="55941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b="1" kern="1200">
                <a:solidFill>
                  <a:srgbClr val="8D8C8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u="sng" dirty="0">
                <a:solidFill>
                  <a:schemeClr val="accent1"/>
                </a:solidFill>
              </a:rPr>
              <a:t>Inhibitory Synapses and IPSPs</a:t>
            </a:r>
          </a:p>
          <a:p>
            <a:endParaRPr lang="en-US" sz="1800" u="sng" dirty="0"/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Neurotransmitter binds to and opens channels for K</a:t>
            </a:r>
            <a:r>
              <a:rPr lang="en-US" sz="3600" baseline="30000" dirty="0">
                <a:solidFill>
                  <a:schemeClr val="accent1">
                    <a:lumMod val="50000"/>
                  </a:schemeClr>
                </a:solidFill>
              </a:rPr>
              <a:t>+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or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Cl</a:t>
            </a:r>
            <a:r>
              <a:rPr lang="en-US" sz="3600" baseline="30000" dirty="0">
                <a:solidFill>
                  <a:schemeClr val="accent1">
                    <a:lumMod val="50000"/>
                  </a:schemeClr>
                </a:solidFill>
              </a:rPr>
              <a:t>–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Causes a hyperpolarization (the inner surface of membrane becomes more negative)</a:t>
            </a:r>
          </a:p>
          <a:p>
            <a:pPr marL="457200" indent="-457200">
              <a:buFont typeface="Arial"/>
              <a:buChar char="•"/>
            </a:pPr>
            <a:r>
              <a:rPr lang="en-US" sz="3300" dirty="0">
                <a:solidFill>
                  <a:schemeClr val="accent1">
                    <a:lumMod val="50000"/>
                  </a:schemeClr>
                </a:solidFill>
              </a:rPr>
              <a:t>Reduces the postsynaptic neuron’s ability to produce an AP</a:t>
            </a:r>
          </a:p>
        </p:txBody>
      </p:sp>
    </p:spTree>
    <p:extLst>
      <p:ext uri="{BB962C8B-B14F-4D97-AF65-F5344CB8AC3E}">
        <p14:creationId xmlns:p14="http://schemas.microsoft.com/office/powerpoint/2010/main" val="16374398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53467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Neurotransmitters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262626"/>
            <a:ext cx="8229600" cy="38813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b="1" kern="1200">
                <a:solidFill>
                  <a:srgbClr val="8D8C8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Most neurons make two or more neurotransmitters, which are released at different stimulation frequencies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50 or more neurotransmitters have been identified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Classified by chemical structure and by function</a:t>
            </a:r>
          </a:p>
        </p:txBody>
      </p:sp>
    </p:spTree>
    <p:extLst>
      <p:ext uri="{BB962C8B-B14F-4D97-AF65-F5344CB8AC3E}">
        <p14:creationId xmlns:p14="http://schemas.microsoft.com/office/powerpoint/2010/main" val="9989276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4882" y="147401"/>
            <a:ext cx="8433582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000" dirty="0"/>
              <a:t>Neurotransmitters – Structural Classification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34497" y="866779"/>
            <a:ext cx="4009929" cy="57078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sz="1600" b="1" kern="0" dirty="0">
                <a:latin typeface="Arial" pitchFamily="34" charset="0"/>
                <a:cs typeface="Arial" pitchFamily="34" charset="0"/>
              </a:rPr>
              <a:t>Acetylcholine (</a:t>
            </a:r>
            <a:r>
              <a:rPr lang="en-GB" sz="1600" b="1" kern="0" dirty="0" err="1">
                <a:latin typeface="Arial" pitchFamily="34" charset="0"/>
                <a:cs typeface="Arial" pitchFamily="34" charset="0"/>
              </a:rPr>
              <a:t>ACh</a:t>
            </a:r>
            <a:r>
              <a:rPr lang="en-GB" sz="1600" b="1" kern="0" dirty="0">
                <a:latin typeface="Arial" pitchFamily="34" charset="0"/>
                <a:cs typeface="Arial" pitchFamily="34" charset="0"/>
              </a:rPr>
              <a:t>)</a:t>
            </a:r>
            <a:br>
              <a:rPr lang="en-GB" sz="1600" b="1" kern="0" dirty="0">
                <a:latin typeface="Arial" pitchFamily="34" charset="0"/>
                <a:cs typeface="Arial" pitchFamily="34" charset="0"/>
              </a:rPr>
            </a:br>
            <a:endParaRPr lang="en-GB" sz="1600" kern="0" dirty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GB" sz="1600" b="1" kern="0" dirty="0">
                <a:latin typeface="Arial" pitchFamily="34" charset="0"/>
                <a:cs typeface="Arial" pitchFamily="34" charset="0"/>
              </a:rPr>
              <a:t>Amino acids</a:t>
            </a:r>
            <a:endParaRPr lang="en-GB" sz="1600" kern="0" dirty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r>
              <a:rPr lang="en-GB" sz="1600" kern="0" dirty="0">
                <a:latin typeface="Arial" pitchFamily="34" charset="0"/>
                <a:cs typeface="Arial" pitchFamily="34" charset="0"/>
              </a:rPr>
              <a:t>Aspartate</a:t>
            </a:r>
          </a:p>
          <a:p>
            <a:pPr lvl="1">
              <a:defRPr/>
            </a:pPr>
            <a:r>
              <a:rPr lang="en-GB" sz="1600" kern="0" dirty="0">
                <a:latin typeface="Arial" pitchFamily="34" charset="0"/>
                <a:cs typeface="Arial" pitchFamily="34" charset="0"/>
              </a:rPr>
              <a:t>Gamma-</a:t>
            </a:r>
            <a:r>
              <a:rPr lang="en-GB" sz="1600" kern="0" dirty="0" err="1">
                <a:latin typeface="Arial" pitchFamily="34" charset="0"/>
                <a:cs typeface="Arial" pitchFamily="34" charset="0"/>
              </a:rPr>
              <a:t>aminobutyric</a:t>
            </a:r>
            <a:r>
              <a:rPr lang="en-GB" sz="1600" kern="0" dirty="0">
                <a:latin typeface="Arial" pitchFamily="34" charset="0"/>
                <a:cs typeface="Arial" pitchFamily="34" charset="0"/>
              </a:rPr>
              <a:t> acid</a:t>
            </a:r>
          </a:p>
          <a:p>
            <a:pPr lvl="1">
              <a:defRPr/>
            </a:pPr>
            <a:r>
              <a:rPr lang="en-GB" sz="1600" kern="0" dirty="0">
                <a:latin typeface="Arial" pitchFamily="34" charset="0"/>
                <a:cs typeface="Arial" pitchFamily="34" charset="0"/>
              </a:rPr>
              <a:t>Glutamate</a:t>
            </a:r>
          </a:p>
          <a:p>
            <a:pPr lvl="1">
              <a:defRPr/>
            </a:pPr>
            <a:r>
              <a:rPr lang="en-GB" sz="1600" kern="0" dirty="0">
                <a:latin typeface="Arial" pitchFamily="34" charset="0"/>
                <a:cs typeface="Arial" pitchFamily="34" charset="0"/>
              </a:rPr>
              <a:t>Glycine</a:t>
            </a:r>
            <a:br>
              <a:rPr lang="en-GB" sz="1600" kern="0" dirty="0">
                <a:latin typeface="Arial" pitchFamily="34" charset="0"/>
                <a:cs typeface="Arial" pitchFamily="34" charset="0"/>
              </a:rPr>
            </a:br>
            <a:endParaRPr lang="en-GB" sz="1600" kern="0" dirty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GB" sz="1600" b="1" kern="0" dirty="0">
                <a:latin typeface="Arial" pitchFamily="34" charset="0"/>
                <a:cs typeface="Arial" pitchFamily="34" charset="0"/>
              </a:rPr>
              <a:t>Biogenic amines</a:t>
            </a:r>
            <a:endParaRPr lang="en-GB" sz="1600" kern="0" dirty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r>
              <a:rPr lang="en-GB" sz="1600" kern="0" dirty="0">
                <a:latin typeface="Arial" pitchFamily="34" charset="0"/>
                <a:cs typeface="Arial" pitchFamily="34" charset="0"/>
              </a:rPr>
              <a:t>Dopamine (DA)</a:t>
            </a:r>
          </a:p>
          <a:p>
            <a:pPr lvl="1">
              <a:defRPr/>
            </a:pPr>
            <a:r>
              <a:rPr lang="en-GB" sz="1600" kern="0" dirty="0">
                <a:latin typeface="Arial" pitchFamily="34" charset="0"/>
                <a:cs typeface="Arial" pitchFamily="34" charset="0"/>
              </a:rPr>
              <a:t>Adrenaline</a:t>
            </a:r>
          </a:p>
          <a:p>
            <a:pPr lvl="1">
              <a:defRPr/>
            </a:pPr>
            <a:r>
              <a:rPr lang="en-GB" sz="1600" kern="0" dirty="0">
                <a:latin typeface="Arial" pitchFamily="34" charset="0"/>
                <a:cs typeface="Arial" pitchFamily="34" charset="0"/>
              </a:rPr>
              <a:t>Histamine</a:t>
            </a:r>
          </a:p>
          <a:p>
            <a:pPr lvl="1">
              <a:defRPr/>
            </a:pPr>
            <a:r>
              <a:rPr lang="en-GB" sz="1600" kern="0" dirty="0">
                <a:latin typeface="Arial" pitchFamily="34" charset="0"/>
                <a:cs typeface="Arial" pitchFamily="34" charset="0"/>
              </a:rPr>
              <a:t>Noradrenaline (NE)</a:t>
            </a:r>
          </a:p>
          <a:p>
            <a:pPr lvl="1">
              <a:defRPr/>
            </a:pPr>
            <a:r>
              <a:rPr lang="en-GB" sz="1600" kern="0" dirty="0">
                <a:latin typeface="Arial" pitchFamily="34" charset="0"/>
                <a:cs typeface="Arial" pitchFamily="34" charset="0"/>
              </a:rPr>
              <a:t>Serotonin (5-HT)</a:t>
            </a:r>
            <a:br>
              <a:rPr lang="en-GB" sz="1600" kern="0" dirty="0">
                <a:latin typeface="Arial" pitchFamily="34" charset="0"/>
                <a:cs typeface="Arial" pitchFamily="34" charset="0"/>
              </a:rPr>
            </a:br>
            <a:endParaRPr lang="en-GB" sz="1600" kern="0" dirty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GB" sz="1600" b="1" kern="0" dirty="0">
                <a:latin typeface="Arial" pitchFamily="34" charset="0"/>
                <a:cs typeface="Arial" pitchFamily="34" charset="0"/>
              </a:rPr>
              <a:t>Gases</a:t>
            </a:r>
            <a:endParaRPr lang="en-GB" sz="1600" kern="0" dirty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r>
              <a:rPr lang="en-GB" sz="1600" kern="0" dirty="0">
                <a:latin typeface="Arial" pitchFamily="34" charset="0"/>
                <a:cs typeface="Arial" pitchFamily="34" charset="0"/>
              </a:rPr>
              <a:t>Nitric oxide (NO)</a:t>
            </a:r>
          </a:p>
          <a:p>
            <a:pPr lvl="1">
              <a:defRPr/>
            </a:pPr>
            <a:r>
              <a:rPr lang="en-GB" sz="1600" kern="0" dirty="0">
                <a:latin typeface="Arial" pitchFamily="34" charset="0"/>
                <a:cs typeface="Arial" pitchFamily="34" charset="0"/>
              </a:rPr>
              <a:t>Carbon monoxide (?)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485936" y="866778"/>
            <a:ext cx="4260145" cy="57078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487" tIns="44450" rIns="90487" bIns="44450"/>
          <a:lstStyle/>
          <a:p>
            <a:pPr marL="342900" indent="-342900" algn="just"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n-GB" sz="1600" b="1" dirty="0">
                <a:cs typeface="Arial" charset="0"/>
              </a:rPr>
              <a:t>Neuropeptides</a:t>
            </a:r>
            <a:endParaRPr lang="en-GB" sz="1600" dirty="0">
              <a:cs typeface="Arial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GB" sz="1600" dirty="0">
                <a:cs typeface="Arial" charset="0"/>
              </a:rPr>
              <a:t>Angiotensin II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GB" sz="1600" dirty="0">
                <a:cs typeface="Arial" charset="0"/>
              </a:rPr>
              <a:t>Antidiuretic hormone (vasopressin)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GB" sz="1600" dirty="0">
                <a:cs typeface="Arial" charset="0"/>
              </a:rPr>
              <a:t>Atrial </a:t>
            </a:r>
            <a:r>
              <a:rPr lang="en-GB" sz="1600" dirty="0" err="1">
                <a:cs typeface="Arial" charset="0"/>
              </a:rPr>
              <a:t>naturetic</a:t>
            </a:r>
            <a:r>
              <a:rPr lang="en-GB" sz="1600" dirty="0">
                <a:cs typeface="Arial" charset="0"/>
              </a:rPr>
              <a:t> peptide (ANP)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GB" sz="1600" dirty="0" err="1">
                <a:cs typeface="Arial" charset="0"/>
              </a:rPr>
              <a:t>Bombesin</a:t>
            </a:r>
            <a:endParaRPr lang="en-GB" sz="1600" dirty="0">
              <a:cs typeface="Arial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GB" sz="1600" dirty="0" err="1">
                <a:cs typeface="Arial" charset="0"/>
              </a:rPr>
              <a:t>Choleocystokinin</a:t>
            </a:r>
            <a:r>
              <a:rPr lang="en-GB" sz="1600" dirty="0">
                <a:cs typeface="Arial" charset="0"/>
              </a:rPr>
              <a:t> (CCK)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GB" sz="1600" dirty="0">
                <a:cs typeface="Arial" charset="0"/>
              </a:rPr>
              <a:t>Corticotrophin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GB" sz="1600" dirty="0" err="1">
                <a:cs typeface="Arial" charset="0"/>
              </a:rPr>
              <a:t>Dynorphins</a:t>
            </a:r>
            <a:endParaRPr lang="en-GB" sz="1600" dirty="0">
              <a:cs typeface="Arial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GB" sz="1600" dirty="0">
                <a:cs typeface="Arial" charset="0"/>
              </a:rPr>
              <a:t>Endorphins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GB" sz="1600" dirty="0" err="1">
                <a:cs typeface="Arial" charset="0"/>
              </a:rPr>
              <a:t>Enkephalins</a:t>
            </a:r>
            <a:r>
              <a:rPr lang="en-GB" sz="1600" dirty="0">
                <a:cs typeface="Arial" charset="0"/>
              </a:rPr>
              <a:t> (</a:t>
            </a:r>
            <a:r>
              <a:rPr lang="en-GB" sz="1600" dirty="0" err="1">
                <a:cs typeface="Arial" charset="0"/>
              </a:rPr>
              <a:t>Enk</a:t>
            </a:r>
            <a:r>
              <a:rPr lang="en-GB" sz="1600" dirty="0">
                <a:cs typeface="Arial" charset="0"/>
              </a:rPr>
              <a:t>)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GB" sz="1600" dirty="0" err="1">
                <a:cs typeface="Arial" charset="0"/>
              </a:rPr>
              <a:t>Galanin</a:t>
            </a:r>
            <a:endParaRPr lang="en-GB" sz="1600" dirty="0">
              <a:cs typeface="Arial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GB" sz="1600" dirty="0">
                <a:cs typeface="Arial" charset="0"/>
              </a:rPr>
              <a:t>Gastrin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GB" sz="1600" dirty="0">
                <a:cs typeface="Arial" charset="0"/>
              </a:rPr>
              <a:t>Glucagon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GB" sz="1600" dirty="0" err="1">
                <a:cs typeface="Arial" charset="0"/>
              </a:rPr>
              <a:t>Hypothalmic</a:t>
            </a:r>
            <a:r>
              <a:rPr lang="en-GB" sz="1600" dirty="0">
                <a:cs typeface="Arial" charset="0"/>
              </a:rPr>
              <a:t> regulating hormones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GB" sz="1600" dirty="0">
                <a:cs typeface="Arial" charset="0"/>
              </a:rPr>
              <a:t>Neuropeptide Y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GB" sz="1600" dirty="0" err="1">
                <a:cs typeface="Arial" charset="0"/>
              </a:rPr>
              <a:t>Neurotensin</a:t>
            </a:r>
            <a:endParaRPr lang="en-GB" sz="1600" dirty="0">
              <a:cs typeface="Arial" charset="0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GB" sz="1600" dirty="0">
                <a:cs typeface="Arial" charset="0"/>
              </a:rPr>
              <a:t>Oxytocin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GB" sz="1600" dirty="0">
                <a:cs typeface="Arial" charset="0"/>
              </a:rPr>
              <a:t>Substance P</a:t>
            </a:r>
          </a:p>
          <a:p>
            <a:pPr marL="742950" lvl="1" indent="-285750" algn="just">
              <a:spcBef>
                <a:spcPct val="20000"/>
              </a:spcBef>
              <a:buClr>
                <a:schemeClr val="tx2"/>
              </a:buClr>
              <a:buFontTx/>
              <a:buChar char="–"/>
              <a:defRPr/>
            </a:pPr>
            <a:r>
              <a:rPr lang="en-GB" sz="1600" dirty="0">
                <a:cs typeface="Arial" charset="0"/>
              </a:rPr>
              <a:t>Vasoactive intestinal polypeptide (VIP)</a:t>
            </a:r>
          </a:p>
        </p:txBody>
      </p:sp>
    </p:spTree>
    <p:extLst>
      <p:ext uri="{BB962C8B-B14F-4D97-AF65-F5344CB8AC3E}">
        <p14:creationId xmlns:p14="http://schemas.microsoft.com/office/powerpoint/2010/main" val="29788244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_04_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48" y="890752"/>
            <a:ext cx="8354408" cy="5638716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22048" y="199475"/>
            <a:ext cx="4634502" cy="5232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Neurotransmitter Families</a:t>
            </a:r>
          </a:p>
        </p:txBody>
      </p:sp>
    </p:spTree>
    <p:extLst>
      <p:ext uri="{BB962C8B-B14F-4D97-AF65-F5344CB8AC3E}">
        <p14:creationId xmlns:p14="http://schemas.microsoft.com/office/powerpoint/2010/main" val="41494133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9563" y="274638"/>
            <a:ext cx="8513968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000" dirty="0"/>
              <a:t>Neurotransmitters – Functional Classification</a:t>
            </a:r>
          </a:p>
        </p:txBody>
      </p:sp>
      <p:sp>
        <p:nvSpPr>
          <p:cNvPr id="6" name="Rectangle 3"/>
          <p:cNvSpPr txBox="1">
            <a:spLocks noGrp="1" noChangeArrowheads="1"/>
          </p:cNvSpPr>
          <p:nvPr>
            <p:ph sz="half" idx="2"/>
          </p:nvPr>
        </p:nvSpPr>
        <p:spPr>
          <a:xfrm>
            <a:off x="309563" y="1012825"/>
            <a:ext cx="8513762" cy="450373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20000"/>
              </a:lnSpc>
              <a:defRPr/>
            </a:pPr>
            <a:r>
              <a:rPr lang="en-GB" sz="2000" b="1" kern="0" dirty="0">
                <a:solidFill>
                  <a:srgbClr val="254061"/>
                </a:solidFill>
                <a:latin typeface="Arial" pitchFamily="34" charset="0"/>
                <a:cs typeface="Arial" pitchFamily="34" charset="0"/>
              </a:rPr>
              <a:t>Excitatory and inhibitory neurotransmitters are present in both central and peripheral nervous systems.</a:t>
            </a:r>
          </a:p>
          <a:p>
            <a:pPr algn="just">
              <a:lnSpc>
                <a:spcPct val="120000"/>
              </a:lnSpc>
              <a:defRPr/>
            </a:pPr>
            <a:r>
              <a:rPr lang="en-GB" sz="2000" b="1" kern="0" dirty="0">
                <a:solidFill>
                  <a:srgbClr val="254061"/>
                </a:solidFill>
                <a:latin typeface="Arial" pitchFamily="34" charset="0"/>
                <a:cs typeface="Arial" pitchFamily="34" charset="0"/>
              </a:rPr>
              <a:t>Sometimes same neurotransmitter is excitatory in one location but inhibitory in another, therefore response is dependent on receptor.</a:t>
            </a:r>
          </a:p>
          <a:p>
            <a:pPr algn="just">
              <a:lnSpc>
                <a:spcPct val="120000"/>
              </a:lnSpc>
              <a:buFontTx/>
              <a:buNone/>
              <a:defRPr/>
            </a:pPr>
            <a:endParaRPr lang="en-GB" sz="1600" b="1" kern="0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20000"/>
              </a:lnSpc>
              <a:buFontTx/>
              <a:buNone/>
              <a:defRPr/>
            </a:pPr>
            <a:r>
              <a:rPr lang="en-GB" sz="2000" b="1" kern="0" dirty="0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Excitatory neurotransmitters</a:t>
            </a:r>
            <a:endParaRPr lang="en-GB" sz="2000" kern="0" dirty="0">
              <a:solidFill>
                <a:srgbClr val="4F81BD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GB" sz="2000" b="1" kern="0" dirty="0">
                <a:solidFill>
                  <a:srgbClr val="254061"/>
                </a:solidFill>
                <a:latin typeface="Arial" pitchFamily="34" charset="0"/>
                <a:cs typeface="Arial" pitchFamily="34" charset="0"/>
              </a:rPr>
              <a:t>Glutamate (brain, brain stem).</a:t>
            </a:r>
          </a:p>
          <a:p>
            <a:pPr algn="just">
              <a:lnSpc>
                <a:spcPct val="120000"/>
              </a:lnSpc>
              <a:defRPr/>
            </a:pPr>
            <a:r>
              <a:rPr lang="en-GB" sz="2000" b="1" kern="0" dirty="0">
                <a:solidFill>
                  <a:srgbClr val="254061"/>
                </a:solidFill>
                <a:latin typeface="Arial" pitchFamily="34" charset="0"/>
                <a:cs typeface="Arial" pitchFamily="34" charset="0"/>
              </a:rPr>
              <a:t>Aspartate (spinal cord).</a:t>
            </a:r>
          </a:p>
          <a:p>
            <a:pPr algn="just">
              <a:lnSpc>
                <a:spcPct val="120000"/>
              </a:lnSpc>
              <a:buFontTx/>
              <a:buNone/>
              <a:defRPr/>
            </a:pPr>
            <a:endParaRPr lang="en-GB" sz="1600" b="1" kern="0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20000"/>
              </a:lnSpc>
              <a:buFontTx/>
              <a:buNone/>
              <a:defRPr/>
            </a:pPr>
            <a:r>
              <a:rPr lang="en-GB" sz="2000" b="1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Inhibitory neurotransmitters</a:t>
            </a:r>
            <a:endParaRPr lang="en-GB" sz="20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Gamma-</a:t>
            </a:r>
            <a:r>
              <a:rPr lang="en-GB" sz="2000" b="1" kern="0" dirty="0" err="1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aminobutyric</a:t>
            </a: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acid, or GABA (brain).</a:t>
            </a:r>
          </a:p>
          <a:p>
            <a:pPr algn="just">
              <a:lnSpc>
                <a:spcPct val="120000"/>
              </a:lnSpc>
              <a:defRPr/>
            </a:pP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Glycine (primarily spinal cord, brain).</a:t>
            </a:r>
          </a:p>
        </p:txBody>
      </p:sp>
    </p:spTree>
    <p:extLst>
      <p:ext uri="{BB962C8B-B14F-4D97-AF65-F5344CB8AC3E}">
        <p14:creationId xmlns:p14="http://schemas.microsoft.com/office/powerpoint/2010/main" val="39409821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2"/>
          <p:cNvSpPr>
            <a:spLocks noChangeArrowheads="1"/>
          </p:cNvSpPr>
          <p:nvPr/>
        </p:nvSpPr>
        <p:spPr bwMode="auto">
          <a:xfrm>
            <a:off x="228600" y="228600"/>
            <a:ext cx="8686800" cy="658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GB" sz="2800">
                <a:solidFill>
                  <a:schemeClr val="tx2"/>
                </a:solidFill>
              </a:rPr>
              <a:t>Conditions and agents altering impulse conduction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" y="1009650"/>
            <a:ext cx="8686800" cy="736600"/>
          </a:xfrm>
          <a:prstGeom prst="rect">
            <a:avLst/>
          </a:prstGeom>
          <a:noFill/>
          <a:ln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sz="2000" kern="0" dirty="0">
                <a:latin typeface="Arial" pitchFamily="34" charset="0"/>
                <a:cs typeface="Arial" pitchFamily="34" charset="0"/>
              </a:rPr>
              <a:t>Chemical and physical environment of neuron influences impulse conduction and synaptic transmission.</a:t>
            </a:r>
            <a:endParaRPr lang="en-GB" sz="4000" kern="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68288" y="1855788"/>
          <a:ext cx="8620125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7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algn="just"/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latin typeface="Arial" pitchFamily="34" charset="0"/>
                          <a:cs typeface="Arial" pitchFamily="34" charset="0"/>
                        </a:rPr>
                        <a:t>Alkalosis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800" dirty="0">
                          <a:latin typeface="Arial" pitchFamily="34" charset="0"/>
                          <a:cs typeface="Arial" pitchFamily="34" charset="0"/>
                        </a:rPr>
                        <a:t>Defined as an increase in pH above 7.45.</a:t>
                      </a:r>
                    </a:p>
                    <a:p>
                      <a:pPr algn="just"/>
                      <a:r>
                        <a:rPr lang="en-GB" sz="1800" dirty="0">
                          <a:latin typeface="Arial" pitchFamily="34" charset="0"/>
                          <a:cs typeface="Arial" pitchFamily="34" charset="0"/>
                        </a:rPr>
                        <a:t>Increases excitability of neurons, giving rise to inappropriate impulses.</a:t>
                      </a:r>
                    </a:p>
                    <a:p>
                      <a:pPr algn="just"/>
                      <a:r>
                        <a:rPr lang="en-GB" sz="1800" dirty="0">
                          <a:latin typeface="Arial" pitchFamily="34" charset="0"/>
                          <a:cs typeface="Arial" pitchFamily="34" charset="0"/>
                        </a:rPr>
                        <a:t>Range of effects from light-headedness right through to convulsions.</a:t>
                      </a: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just"/>
                      <a:r>
                        <a:rPr lang="en-GB" sz="1800" b="1" dirty="0">
                          <a:latin typeface="Arial" pitchFamily="34" charset="0"/>
                          <a:cs typeface="Arial" pitchFamily="34" charset="0"/>
                        </a:rPr>
                        <a:t>Acidosis</a:t>
                      </a: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800" dirty="0">
                          <a:latin typeface="Arial" pitchFamily="34" charset="0"/>
                          <a:cs typeface="Arial" pitchFamily="34" charset="0"/>
                        </a:rPr>
                        <a:t>Defined as decrease of pH below 7.35.</a:t>
                      </a:r>
                    </a:p>
                    <a:p>
                      <a:pPr algn="just"/>
                      <a:r>
                        <a:rPr lang="en-GB" sz="1800" dirty="0">
                          <a:latin typeface="Arial" pitchFamily="34" charset="0"/>
                          <a:cs typeface="Arial" pitchFamily="34" charset="0"/>
                        </a:rPr>
                        <a:t>Results in progressive depression of neuronal activity.</a:t>
                      </a:r>
                    </a:p>
                    <a:p>
                      <a:pPr algn="just"/>
                      <a:r>
                        <a:rPr lang="en-GB" sz="1800" dirty="0">
                          <a:latin typeface="Arial" pitchFamily="34" charset="0"/>
                          <a:cs typeface="Arial" pitchFamily="34" charset="0"/>
                        </a:rPr>
                        <a:t>Range of effects from apathy through to coma.</a:t>
                      </a: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just"/>
                      <a:r>
                        <a:rPr lang="en-GB" sz="1800" b="1" dirty="0">
                          <a:latin typeface="Arial" pitchFamily="34" charset="0"/>
                          <a:cs typeface="Arial" pitchFamily="34" charset="0"/>
                        </a:rPr>
                        <a:t>Excessive pressure</a:t>
                      </a: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Arial" pitchFamily="34" charset="0"/>
                          <a:cs typeface="Arial" pitchFamily="34" charset="0"/>
                        </a:rPr>
                        <a:t>If nerve is subjected to excessive or prolonged pressure, impulse conduction can be blocked.</a:t>
                      </a: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just"/>
                      <a:r>
                        <a:rPr lang="en-GB" sz="1800" b="1" dirty="0">
                          <a:latin typeface="Arial" pitchFamily="34" charset="0"/>
                          <a:cs typeface="Arial" pitchFamily="34" charset="0"/>
                        </a:rPr>
                        <a:t>Agonist</a:t>
                      </a: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Arial" pitchFamily="34" charset="0"/>
                          <a:cs typeface="Arial" pitchFamily="34" charset="0"/>
                        </a:rPr>
                        <a:t>Agent that enhances synaptic transmission or mimics effect of natural neurotransmitter.</a:t>
                      </a: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just"/>
                      <a:r>
                        <a:rPr lang="en-GB" sz="1800" b="1" dirty="0">
                          <a:latin typeface="Arial" pitchFamily="34" charset="0"/>
                          <a:cs typeface="Arial" pitchFamily="34" charset="0"/>
                        </a:rPr>
                        <a:t>Antagonist</a:t>
                      </a: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800" dirty="0">
                          <a:latin typeface="Arial" pitchFamily="34" charset="0"/>
                          <a:cs typeface="Arial" pitchFamily="34" charset="0"/>
                        </a:rPr>
                        <a:t>Agent that blocks the action of a neurotransmitter.</a:t>
                      </a:r>
                    </a:p>
                    <a:p>
                      <a:pPr algn="just"/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2241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2"/>
          <p:cNvSpPr>
            <a:spLocks noChangeArrowheads="1"/>
          </p:cNvSpPr>
          <p:nvPr/>
        </p:nvSpPr>
        <p:spPr bwMode="auto">
          <a:xfrm>
            <a:off x="228600" y="228600"/>
            <a:ext cx="8686800" cy="658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GB" sz="3200">
                <a:solidFill>
                  <a:schemeClr val="tx2"/>
                </a:solidFill>
              </a:rPr>
              <a:t>Agonist and antagonist binding</a:t>
            </a:r>
          </a:p>
        </p:txBody>
      </p:sp>
      <p:grpSp>
        <p:nvGrpSpPr>
          <p:cNvPr id="187394" name="Group 4"/>
          <p:cNvGrpSpPr>
            <a:grpSpLocks/>
          </p:cNvGrpSpPr>
          <p:nvPr/>
        </p:nvGrpSpPr>
        <p:grpSpPr bwMode="auto">
          <a:xfrm>
            <a:off x="203200" y="1055688"/>
            <a:ext cx="5399088" cy="5543550"/>
            <a:chOff x="447" y="1992"/>
            <a:chExt cx="3401" cy="3492"/>
          </a:xfrm>
        </p:grpSpPr>
        <p:grpSp>
          <p:nvGrpSpPr>
            <p:cNvPr id="187396" name="Group 5"/>
            <p:cNvGrpSpPr>
              <a:grpSpLocks/>
            </p:cNvGrpSpPr>
            <p:nvPr/>
          </p:nvGrpSpPr>
          <p:grpSpPr bwMode="auto">
            <a:xfrm>
              <a:off x="447" y="1992"/>
              <a:ext cx="3401" cy="3492"/>
              <a:chOff x="447" y="1992"/>
              <a:chExt cx="3401" cy="3492"/>
            </a:xfrm>
          </p:grpSpPr>
          <p:grpSp>
            <p:nvGrpSpPr>
              <p:cNvPr id="187399" name="Group 6"/>
              <p:cNvGrpSpPr>
                <a:grpSpLocks/>
              </p:cNvGrpSpPr>
              <p:nvPr/>
            </p:nvGrpSpPr>
            <p:grpSpPr bwMode="auto">
              <a:xfrm>
                <a:off x="500" y="1992"/>
                <a:ext cx="3286" cy="3492"/>
                <a:chOff x="500" y="1992"/>
                <a:chExt cx="3286" cy="3492"/>
              </a:xfrm>
            </p:grpSpPr>
            <p:sp>
              <p:nvSpPr>
                <p:cNvPr id="103435" name="Rectangle 7"/>
                <p:cNvSpPr>
                  <a:spLocks noChangeArrowheads="1"/>
                </p:cNvSpPr>
                <p:nvPr/>
              </p:nvSpPr>
              <p:spPr bwMode="auto">
                <a:xfrm>
                  <a:off x="596" y="1992"/>
                  <a:ext cx="492" cy="3492"/>
                </a:xfrm>
                <a:prstGeom prst="rect">
                  <a:avLst/>
                </a:prstGeom>
                <a:solidFill>
                  <a:schemeClr val="fol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>
                    <a:cs typeface="Arial" charset="0"/>
                  </a:endParaRPr>
                </a:p>
              </p:txBody>
            </p:sp>
            <p:sp>
              <p:nvSpPr>
                <p:cNvPr id="103436" name="Rectangle 8"/>
                <p:cNvSpPr>
                  <a:spLocks noChangeArrowheads="1"/>
                </p:cNvSpPr>
                <p:nvPr/>
              </p:nvSpPr>
              <p:spPr bwMode="auto">
                <a:xfrm>
                  <a:off x="3266" y="1992"/>
                  <a:ext cx="492" cy="3492"/>
                </a:xfrm>
                <a:prstGeom prst="rect">
                  <a:avLst/>
                </a:prstGeom>
                <a:solidFill>
                  <a:schemeClr val="fol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>
                    <a:cs typeface="Arial" charset="0"/>
                  </a:endParaRPr>
                </a:p>
              </p:txBody>
            </p:sp>
            <p:grpSp>
              <p:nvGrpSpPr>
                <p:cNvPr id="187404" name="Group 9"/>
                <p:cNvGrpSpPr>
                  <a:grpSpLocks/>
                </p:cNvGrpSpPr>
                <p:nvPr/>
              </p:nvGrpSpPr>
              <p:grpSpPr bwMode="auto">
                <a:xfrm>
                  <a:off x="500" y="2138"/>
                  <a:ext cx="3286" cy="3208"/>
                  <a:chOff x="500" y="2138"/>
                  <a:chExt cx="3286" cy="3208"/>
                </a:xfrm>
              </p:grpSpPr>
              <p:grpSp>
                <p:nvGrpSpPr>
                  <p:cNvPr id="187405" name="Group 10"/>
                  <p:cNvGrpSpPr>
                    <a:grpSpLocks/>
                  </p:cNvGrpSpPr>
                  <p:nvPr/>
                </p:nvGrpSpPr>
                <p:grpSpPr bwMode="auto">
                  <a:xfrm>
                    <a:off x="500" y="4260"/>
                    <a:ext cx="1008" cy="492"/>
                    <a:chOff x="500" y="4260"/>
                    <a:chExt cx="1008" cy="492"/>
                  </a:xfrm>
                </p:grpSpPr>
                <p:grpSp>
                  <p:nvGrpSpPr>
                    <p:cNvPr id="187458" name="Group 1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00" y="4260"/>
                      <a:ext cx="1008" cy="492"/>
                      <a:chOff x="500" y="4260"/>
                      <a:chExt cx="1008" cy="492"/>
                    </a:xfrm>
                  </p:grpSpPr>
                  <p:sp>
                    <p:nvSpPr>
                      <p:cNvPr id="103496" name="Rectangle 1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00" y="4260"/>
                        <a:ext cx="852" cy="492"/>
                      </a:xfrm>
                      <a:prstGeom prst="rect">
                        <a:avLst/>
                      </a:prstGeom>
                      <a:solidFill>
                        <a:srgbClr val="232323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03497" name="Rectangle 1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172" y="4350"/>
                        <a:ext cx="336" cy="3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87459" name="Group 1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80" y="4380"/>
                      <a:ext cx="228" cy="252"/>
                      <a:chOff x="980" y="4380"/>
                      <a:chExt cx="228" cy="252"/>
                    </a:xfrm>
                  </p:grpSpPr>
                  <p:sp>
                    <p:nvSpPr>
                      <p:cNvPr id="103493" name="Rectangle 1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80" y="4380"/>
                        <a:ext cx="228" cy="6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03494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80" y="4476"/>
                        <a:ext cx="228" cy="6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03495" name="Rectangle 1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80" y="4572"/>
                        <a:ext cx="228" cy="6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87406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1594" y="4338"/>
                    <a:ext cx="1116" cy="312"/>
                    <a:chOff x="1594" y="4338"/>
                    <a:chExt cx="1116" cy="312"/>
                  </a:xfrm>
                </p:grpSpPr>
                <p:grpSp>
                  <p:nvGrpSpPr>
                    <p:cNvPr id="187447" name="Group 1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94" y="4338"/>
                      <a:ext cx="1116" cy="312"/>
                      <a:chOff x="1594" y="4338"/>
                      <a:chExt cx="1116" cy="312"/>
                    </a:xfrm>
                  </p:grpSpPr>
                  <p:grpSp>
                    <p:nvGrpSpPr>
                      <p:cNvPr id="187449" name="Group 2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594" y="4338"/>
                        <a:ext cx="948" cy="312"/>
                        <a:chOff x="1594" y="4338"/>
                        <a:chExt cx="948" cy="312"/>
                      </a:xfrm>
                    </p:grpSpPr>
                    <p:grpSp>
                      <p:nvGrpSpPr>
                        <p:cNvPr id="187451" name="Group 2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594" y="4338"/>
                          <a:ext cx="818" cy="312"/>
                          <a:chOff x="1594" y="4338"/>
                          <a:chExt cx="818" cy="312"/>
                        </a:xfrm>
                      </p:grpSpPr>
                      <p:grpSp>
                        <p:nvGrpSpPr>
                          <p:cNvPr id="187453" name="Group 22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594" y="4368"/>
                            <a:ext cx="228" cy="252"/>
                            <a:chOff x="1594" y="4368"/>
                            <a:chExt cx="228" cy="252"/>
                          </a:xfrm>
                        </p:grpSpPr>
                        <p:sp>
                          <p:nvSpPr>
                            <p:cNvPr id="103488" name="Rectangle 23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1594" y="4368"/>
                              <a:ext cx="228" cy="60"/>
                            </a:xfrm>
                            <a:prstGeom prst="rect">
                              <a:avLst/>
                            </a:prstGeom>
                            <a:solidFill>
                              <a:schemeClr val="folHlink"/>
                            </a:solidFill>
                            <a:ln>
                              <a:noFill/>
                            </a:ln>
                            <a:effectLst/>
                            <a:extLst>
                              <a:ext uri="{91240B29-F687-4f45-9708-019B960494DF}">
                                <a14:hiddenLine xmlns="" xmlns:a14="http://schemas.microsoft.com/office/drawing/2010/main" w="12700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="" xmlns:a14="http://schemas.microsoft.com/office/drawing/2010/main">
                                  <a:effectLst>
                                    <a:outerShdw blurRad="63500" dist="38099" dir="2700000" algn="ctr" rotWithShape="0">
                                      <a:schemeClr val="bg2">
                                        <a:alpha val="74998"/>
                                      </a:scheme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 wrap="none" anchor="ctr"/>
                            <a:lstStyle/>
                            <a:p>
                              <a:pPr algn="ctr">
                                <a:defRPr/>
                              </a:pPr>
                              <a:endParaRPr lang="en-US">
                                <a:cs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103489" name="Rectangle 24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1594" y="4464"/>
                              <a:ext cx="228" cy="60"/>
                            </a:xfrm>
                            <a:prstGeom prst="rect">
                              <a:avLst/>
                            </a:prstGeom>
                            <a:solidFill>
                              <a:schemeClr val="folHlink"/>
                            </a:solidFill>
                            <a:ln>
                              <a:noFill/>
                            </a:ln>
                            <a:effectLst/>
                            <a:extLst>
                              <a:ext uri="{91240B29-F687-4f45-9708-019B960494DF}">
                                <a14:hiddenLine xmlns="" xmlns:a14="http://schemas.microsoft.com/office/drawing/2010/main" w="12700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="" xmlns:a14="http://schemas.microsoft.com/office/drawing/2010/main">
                                  <a:effectLst>
                                    <a:outerShdw blurRad="63500" dist="38099" dir="2700000" algn="ctr" rotWithShape="0">
                                      <a:schemeClr val="bg2">
                                        <a:alpha val="74998"/>
                                      </a:scheme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 wrap="none" anchor="ctr"/>
                            <a:lstStyle/>
                            <a:p>
                              <a:pPr algn="ctr">
                                <a:defRPr/>
                              </a:pPr>
                              <a:endParaRPr lang="en-US">
                                <a:cs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103490" name="Rectangle 25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1594" y="4560"/>
                              <a:ext cx="228" cy="60"/>
                            </a:xfrm>
                            <a:prstGeom prst="rect">
                              <a:avLst/>
                            </a:prstGeom>
                            <a:solidFill>
                              <a:schemeClr val="folHlink"/>
                            </a:solidFill>
                            <a:ln>
                              <a:noFill/>
                            </a:ln>
                            <a:effectLst/>
                            <a:extLst>
                              <a:ext uri="{91240B29-F687-4f45-9708-019B960494DF}">
                                <a14:hiddenLine xmlns="" xmlns:a14="http://schemas.microsoft.com/office/drawing/2010/main" w="12700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="" xmlns:a14="http://schemas.microsoft.com/office/drawing/2010/main">
                                  <a:effectLst>
                                    <a:outerShdw blurRad="63500" dist="38099" dir="2700000" algn="ctr" rotWithShape="0">
                                      <a:schemeClr val="bg2">
                                        <a:alpha val="74998"/>
                                      </a:scheme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 wrap="none" anchor="ctr"/>
                            <a:lstStyle/>
                            <a:p>
                              <a:pPr algn="ctr">
                                <a:defRPr/>
                              </a:pPr>
                              <a:endParaRPr lang="en-US">
                                <a:cs typeface="Arial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03487" name="Rectangle 26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812" y="4338"/>
                            <a:ext cx="600" cy="312"/>
                          </a:xfrm>
                          <a:prstGeom prst="rect">
                            <a:avLst/>
                          </a:prstGeom>
                          <a:solidFill>
                            <a:schemeClr val="folHlink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algn="ctr">
                              <a:defRPr/>
                            </a:pPr>
                            <a:endParaRPr lang="en-US">
                              <a:cs typeface="Arial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103485" name="Oval 2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268" y="4338"/>
                          <a:ext cx="274" cy="312"/>
                        </a:xfrm>
                        <a:prstGeom prst="ellipse">
                          <a:avLst/>
                        </a:prstGeom>
                        <a:solidFill>
                          <a:schemeClr val="folHlink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2700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 algn="ctr">
                            <a:defRPr/>
                          </a:pPr>
                          <a:endParaRPr lang="en-US">
                            <a:cs typeface="Arial" charset="0"/>
                          </a:endParaRPr>
                        </a:p>
                      </p:txBody>
                    </p:sp>
                  </p:grpSp>
                  <p:sp>
                    <p:nvSpPr>
                      <p:cNvPr id="103483" name="Rectangle 2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82" y="4464"/>
                        <a:ext cx="228" cy="6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sp>
                  <p:nvSpPr>
                    <p:cNvPr id="103481" name="Rectangle 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71" y="4399"/>
                      <a:ext cx="811" cy="1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Noradrenaline</a:t>
                      </a:r>
                    </a:p>
                  </p:txBody>
                </p:sp>
              </p:grpSp>
              <p:grpSp>
                <p:nvGrpSpPr>
                  <p:cNvPr id="187407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1594" y="3618"/>
                    <a:ext cx="1116" cy="312"/>
                    <a:chOff x="1594" y="3618"/>
                    <a:chExt cx="1116" cy="312"/>
                  </a:xfrm>
                </p:grpSpPr>
                <p:grpSp>
                  <p:nvGrpSpPr>
                    <p:cNvPr id="187436" name="Group 3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94" y="3618"/>
                      <a:ext cx="1116" cy="312"/>
                      <a:chOff x="1594" y="3618"/>
                      <a:chExt cx="1116" cy="312"/>
                    </a:xfrm>
                  </p:grpSpPr>
                  <p:sp>
                    <p:nvSpPr>
                      <p:cNvPr id="103471" name="Oval 3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268" y="3618"/>
                        <a:ext cx="274" cy="312"/>
                      </a:xfrm>
                      <a:prstGeom prst="ellipse">
                        <a:avLst/>
                      </a:prstGeom>
                      <a:solidFill>
                        <a:srgbClr val="A2C1FE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grpSp>
                    <p:nvGrpSpPr>
                      <p:cNvPr id="187439" name="Group 3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594" y="3618"/>
                        <a:ext cx="1116" cy="312"/>
                        <a:chOff x="1594" y="3618"/>
                        <a:chExt cx="1116" cy="312"/>
                      </a:xfrm>
                    </p:grpSpPr>
                    <p:grpSp>
                      <p:nvGrpSpPr>
                        <p:cNvPr id="187440" name="Group 34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594" y="3648"/>
                          <a:ext cx="228" cy="252"/>
                          <a:chOff x="1594" y="3648"/>
                          <a:chExt cx="228" cy="252"/>
                        </a:xfrm>
                      </p:grpSpPr>
                      <p:sp>
                        <p:nvSpPr>
                          <p:cNvPr id="103478" name="Rectangle 35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594" y="3648"/>
                            <a:ext cx="228" cy="60"/>
                          </a:xfrm>
                          <a:prstGeom prst="rect">
                            <a:avLst/>
                          </a:prstGeom>
                          <a:solidFill>
                            <a:srgbClr val="A2C1FE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algn="ctr">
                              <a:defRPr/>
                            </a:pPr>
                            <a:endParaRPr lang="en-US">
                              <a:cs typeface="Arial" charset="0"/>
                            </a:endParaRPr>
                          </a:p>
                        </p:txBody>
                      </p:sp>
                      <p:sp>
                        <p:nvSpPr>
                          <p:cNvPr id="103479" name="Rectangle 36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594" y="3840"/>
                            <a:ext cx="228" cy="60"/>
                          </a:xfrm>
                          <a:prstGeom prst="rect">
                            <a:avLst/>
                          </a:prstGeom>
                          <a:solidFill>
                            <a:srgbClr val="A2C1FE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algn="ctr">
                              <a:defRPr/>
                            </a:pPr>
                            <a:endParaRPr lang="en-US">
                              <a:cs typeface="Arial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103474" name="Rectangle 3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812" y="3618"/>
                          <a:ext cx="600" cy="312"/>
                        </a:xfrm>
                        <a:prstGeom prst="rect">
                          <a:avLst/>
                        </a:prstGeom>
                        <a:solidFill>
                          <a:srgbClr val="A2C1FE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 algn="ctr">
                            <a:defRPr/>
                          </a:pPr>
                          <a:endParaRPr lang="en-US">
                            <a:cs typeface="Arial" charset="0"/>
                          </a:endParaRPr>
                        </a:p>
                      </p:txBody>
                    </p:sp>
                    <p:grpSp>
                      <p:nvGrpSpPr>
                        <p:cNvPr id="187442" name="Group 3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482" y="3648"/>
                          <a:ext cx="228" cy="252"/>
                          <a:chOff x="2482" y="3648"/>
                          <a:chExt cx="228" cy="252"/>
                        </a:xfrm>
                      </p:grpSpPr>
                      <p:sp>
                        <p:nvSpPr>
                          <p:cNvPr id="103476" name="Rectangle 39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482" y="3648"/>
                            <a:ext cx="228" cy="60"/>
                          </a:xfrm>
                          <a:prstGeom prst="rect">
                            <a:avLst/>
                          </a:prstGeom>
                          <a:solidFill>
                            <a:srgbClr val="A2C1FE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algn="ctr">
                              <a:defRPr/>
                            </a:pPr>
                            <a:endParaRPr lang="en-US">
                              <a:cs typeface="Arial" charset="0"/>
                            </a:endParaRPr>
                          </a:p>
                        </p:txBody>
                      </p:sp>
                      <p:sp>
                        <p:nvSpPr>
                          <p:cNvPr id="103477" name="Rectangle 40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482" y="3840"/>
                            <a:ext cx="228" cy="60"/>
                          </a:xfrm>
                          <a:prstGeom prst="rect">
                            <a:avLst/>
                          </a:prstGeom>
                          <a:solidFill>
                            <a:srgbClr val="A2C1FE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=""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algn="ctr">
                              <a:defRPr/>
                            </a:pPr>
                            <a:endParaRPr lang="en-US">
                              <a:cs typeface="Arial" charset="0"/>
                            </a:endParaRPr>
                          </a:p>
                        </p:txBody>
                      </p:sp>
                    </p:grpSp>
                  </p:grpSp>
                </p:grpSp>
                <p:sp>
                  <p:nvSpPr>
                    <p:cNvPr id="103470" name="Rectangle 4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51" y="3679"/>
                      <a:ext cx="649" cy="1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Adrenaline</a:t>
                      </a:r>
                    </a:p>
                  </p:txBody>
                </p:sp>
              </p:grpSp>
              <p:grpSp>
                <p:nvGrpSpPr>
                  <p:cNvPr id="187408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1598" y="2866"/>
                    <a:ext cx="1108" cy="312"/>
                    <a:chOff x="1598" y="2866"/>
                    <a:chExt cx="1108" cy="312"/>
                  </a:xfrm>
                </p:grpSpPr>
                <p:grpSp>
                  <p:nvGrpSpPr>
                    <p:cNvPr id="187427" name="Group 4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98" y="2866"/>
                      <a:ext cx="1108" cy="312"/>
                      <a:chOff x="1598" y="2866"/>
                      <a:chExt cx="1108" cy="312"/>
                    </a:xfrm>
                  </p:grpSpPr>
                  <p:sp>
                    <p:nvSpPr>
                      <p:cNvPr id="103462" name="Oval 4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272" y="2866"/>
                        <a:ext cx="274" cy="312"/>
                      </a:xfrm>
                      <a:prstGeom prst="ellipse">
                        <a:avLst/>
                      </a:prstGeom>
                      <a:solidFill>
                        <a:srgbClr val="A2FFA3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grpSp>
                    <p:nvGrpSpPr>
                      <p:cNvPr id="187430" name="Group 4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478" y="2896"/>
                        <a:ext cx="228" cy="252"/>
                        <a:chOff x="2478" y="2896"/>
                        <a:chExt cx="228" cy="252"/>
                      </a:xfrm>
                    </p:grpSpPr>
                    <p:sp>
                      <p:nvSpPr>
                        <p:cNvPr id="103466" name="Rectangle 4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78" y="2896"/>
                          <a:ext cx="228" cy="60"/>
                        </a:xfrm>
                        <a:prstGeom prst="rect">
                          <a:avLst/>
                        </a:prstGeom>
                        <a:solidFill>
                          <a:srgbClr val="A2FFA3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 algn="ctr">
                            <a:defRPr/>
                          </a:pPr>
                          <a:endParaRPr lang="en-US">
                            <a:cs typeface="Arial" charset="0"/>
                          </a:endParaRPr>
                        </a:p>
                      </p:txBody>
                    </p:sp>
                    <p:sp>
                      <p:nvSpPr>
                        <p:cNvPr id="103467" name="Rectangle 4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78" y="2992"/>
                          <a:ext cx="228" cy="60"/>
                        </a:xfrm>
                        <a:prstGeom prst="rect">
                          <a:avLst/>
                        </a:prstGeom>
                        <a:solidFill>
                          <a:srgbClr val="A2FFA3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 algn="ctr">
                            <a:defRPr/>
                          </a:pPr>
                          <a:endParaRPr lang="en-US">
                            <a:cs typeface="Arial" charset="0"/>
                          </a:endParaRPr>
                        </a:p>
                      </p:txBody>
                    </p:sp>
                    <p:sp>
                      <p:nvSpPr>
                        <p:cNvPr id="103468" name="Rectangle 4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78" y="3088"/>
                          <a:ext cx="228" cy="60"/>
                        </a:xfrm>
                        <a:prstGeom prst="rect">
                          <a:avLst/>
                        </a:prstGeom>
                        <a:solidFill>
                          <a:srgbClr val="A2FFA3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 algn="ctr">
                            <a:defRPr/>
                          </a:pPr>
                          <a:endParaRPr lang="en-US">
                            <a:cs typeface="Arial" charset="0"/>
                          </a:endParaRPr>
                        </a:p>
                      </p:txBody>
                    </p:sp>
                  </p:grpSp>
                  <p:sp>
                    <p:nvSpPr>
                      <p:cNvPr id="103464" name="Rectangle 4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16" y="2866"/>
                        <a:ext cx="600" cy="312"/>
                      </a:xfrm>
                      <a:prstGeom prst="rect">
                        <a:avLst/>
                      </a:prstGeom>
                      <a:solidFill>
                        <a:srgbClr val="A2FFA3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03465" name="Rectangle 5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98" y="2992"/>
                        <a:ext cx="228" cy="60"/>
                      </a:xfrm>
                      <a:prstGeom prst="rect">
                        <a:avLst/>
                      </a:prstGeom>
                      <a:solidFill>
                        <a:srgbClr val="A2FFA3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sp>
                  <p:nvSpPr>
                    <p:cNvPr id="103461" name="Rectangle 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91" y="2927"/>
                      <a:ext cx="762" cy="1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Isoproterenol</a:t>
                      </a:r>
                    </a:p>
                  </p:txBody>
                </p:sp>
              </p:grpSp>
              <p:grpSp>
                <p:nvGrpSpPr>
                  <p:cNvPr id="187409" name="Group 52"/>
                  <p:cNvGrpSpPr>
                    <a:grpSpLocks/>
                  </p:cNvGrpSpPr>
                  <p:nvPr/>
                </p:nvGrpSpPr>
                <p:grpSpPr bwMode="auto">
                  <a:xfrm>
                    <a:off x="2684" y="2788"/>
                    <a:ext cx="1102" cy="492"/>
                    <a:chOff x="2684" y="2788"/>
                    <a:chExt cx="1102" cy="492"/>
                  </a:xfrm>
                </p:grpSpPr>
                <p:grpSp>
                  <p:nvGrpSpPr>
                    <p:cNvPr id="187419" name="Group 5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34" y="2788"/>
                      <a:ext cx="852" cy="492"/>
                      <a:chOff x="2934" y="2788"/>
                      <a:chExt cx="852" cy="492"/>
                    </a:xfrm>
                  </p:grpSpPr>
                  <p:sp>
                    <p:nvSpPr>
                      <p:cNvPr id="103455" name="Rectangle 5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34" y="2788"/>
                        <a:ext cx="852" cy="492"/>
                      </a:xfrm>
                      <a:prstGeom prst="rect">
                        <a:avLst/>
                      </a:prstGeom>
                      <a:solidFill>
                        <a:srgbClr val="232323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grpSp>
                    <p:nvGrpSpPr>
                      <p:cNvPr id="187423" name="Group 5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078" y="2908"/>
                        <a:ext cx="228" cy="252"/>
                        <a:chOff x="3078" y="2908"/>
                        <a:chExt cx="228" cy="252"/>
                      </a:xfrm>
                    </p:grpSpPr>
                    <p:sp>
                      <p:nvSpPr>
                        <p:cNvPr id="103457" name="Rectangle 5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78" y="2908"/>
                          <a:ext cx="228" cy="6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 algn="ctr">
                            <a:defRPr/>
                          </a:pPr>
                          <a:endParaRPr lang="en-US">
                            <a:cs typeface="Arial" charset="0"/>
                          </a:endParaRPr>
                        </a:p>
                      </p:txBody>
                    </p:sp>
                    <p:sp>
                      <p:nvSpPr>
                        <p:cNvPr id="103458" name="Rectangle 5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78" y="3004"/>
                          <a:ext cx="228" cy="6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 algn="ctr">
                            <a:defRPr/>
                          </a:pPr>
                          <a:endParaRPr lang="en-US">
                            <a:cs typeface="Arial" charset="0"/>
                          </a:endParaRPr>
                        </a:p>
                      </p:txBody>
                    </p:sp>
                    <p:sp>
                      <p:nvSpPr>
                        <p:cNvPr id="103459" name="Rectangle 5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78" y="3100"/>
                          <a:ext cx="228" cy="6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=""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 algn="ctr">
                            <a:defRPr/>
                          </a:pPr>
                          <a:endParaRPr lang="en-US">
                            <a:cs typeface="Arial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103453" name="Oval 5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60" y="2878"/>
                      <a:ext cx="274" cy="31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03454" name="Rectangle 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84" y="2878"/>
                      <a:ext cx="336" cy="31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</p:grpSp>
              <p:grpSp>
                <p:nvGrpSpPr>
                  <p:cNvPr id="187410" name="Group 61"/>
                  <p:cNvGrpSpPr>
                    <a:grpSpLocks/>
                  </p:cNvGrpSpPr>
                  <p:nvPr/>
                </p:nvGrpSpPr>
                <p:grpSpPr bwMode="auto">
                  <a:xfrm>
                    <a:off x="1715" y="2138"/>
                    <a:ext cx="874" cy="312"/>
                    <a:chOff x="1715" y="2138"/>
                    <a:chExt cx="874" cy="312"/>
                  </a:xfrm>
                </p:grpSpPr>
                <p:grpSp>
                  <p:nvGrpSpPr>
                    <p:cNvPr id="187414" name="Group 6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15" y="2138"/>
                      <a:ext cx="874" cy="312"/>
                      <a:chOff x="1715" y="2138"/>
                      <a:chExt cx="874" cy="312"/>
                    </a:xfrm>
                  </p:grpSpPr>
                  <p:sp>
                    <p:nvSpPr>
                      <p:cNvPr id="103449" name="Oval 6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15" y="2138"/>
                        <a:ext cx="274" cy="312"/>
                      </a:xfrm>
                      <a:prstGeom prst="ellipse">
                        <a:avLst/>
                      </a:prstGeom>
                      <a:solidFill>
                        <a:srgbClr val="A2FFA3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03450" name="Rectangle 6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59" y="2138"/>
                        <a:ext cx="600" cy="312"/>
                      </a:xfrm>
                      <a:prstGeom prst="rect">
                        <a:avLst/>
                      </a:prstGeom>
                      <a:solidFill>
                        <a:srgbClr val="A2FFA3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03451" name="Oval 6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715" y="2138"/>
                        <a:ext cx="274" cy="312"/>
                      </a:xfrm>
                      <a:prstGeom prst="ellipse">
                        <a:avLst/>
                      </a:prstGeom>
                      <a:solidFill>
                        <a:srgbClr val="A2FFA3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sp>
                  <p:nvSpPr>
                    <p:cNvPr id="103448" name="Rectangle 6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87" y="2199"/>
                      <a:ext cx="730" cy="190"/>
                    </a:xfrm>
                    <a:prstGeom prst="rect">
                      <a:avLst/>
                    </a:prstGeom>
                    <a:solidFill>
                      <a:srgbClr val="A2FFA3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Beta-blocker</a:t>
                      </a:r>
                    </a:p>
                  </p:txBody>
                </p:sp>
              </p:grpSp>
              <p:grpSp>
                <p:nvGrpSpPr>
                  <p:cNvPr id="187411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1750" y="5034"/>
                    <a:ext cx="804" cy="312"/>
                    <a:chOff x="1750" y="5034"/>
                    <a:chExt cx="804" cy="312"/>
                  </a:xfrm>
                </p:grpSpPr>
                <p:sp>
                  <p:nvSpPr>
                    <p:cNvPr id="103445" name="Rectangle 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88" y="5034"/>
                      <a:ext cx="728" cy="312"/>
                    </a:xfrm>
                    <a:prstGeom prst="rect">
                      <a:avLst/>
                    </a:prstGeom>
                    <a:solidFill>
                      <a:schemeClr val="folHlink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03446" name="Rectangle 6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50" y="5095"/>
                      <a:ext cx="804" cy="1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Alpha-blocker</a:t>
                      </a:r>
                    </a:p>
                  </p:txBody>
                </p:sp>
              </p:grpSp>
            </p:grpSp>
          </p:grpSp>
          <p:sp>
            <p:nvSpPr>
              <p:cNvPr id="103433" name="Rectangle 70"/>
              <p:cNvSpPr>
                <a:spLocks noChangeArrowheads="1"/>
              </p:cNvSpPr>
              <p:nvPr/>
            </p:nvSpPr>
            <p:spPr bwMode="auto">
              <a:xfrm>
                <a:off x="447" y="4063"/>
                <a:ext cx="823" cy="1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b="1">
                    <a:cs typeface="Arial" charset="0"/>
                  </a:rPr>
                  <a:t>alpha-receptor</a:t>
                </a:r>
              </a:p>
            </p:txBody>
          </p:sp>
          <p:sp>
            <p:nvSpPr>
              <p:cNvPr id="103434" name="Rectangle 71"/>
              <p:cNvSpPr>
                <a:spLocks noChangeArrowheads="1"/>
              </p:cNvSpPr>
              <p:nvPr/>
            </p:nvSpPr>
            <p:spPr bwMode="auto">
              <a:xfrm>
                <a:off x="3087" y="2591"/>
                <a:ext cx="761" cy="1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b="1">
                    <a:cs typeface="Arial" charset="0"/>
                  </a:rPr>
                  <a:t>beta-receptor</a:t>
                </a:r>
              </a:p>
            </p:txBody>
          </p:sp>
        </p:grpSp>
        <p:sp>
          <p:nvSpPr>
            <p:cNvPr id="103430" name="Rectangle 72"/>
            <p:cNvSpPr>
              <a:spLocks noChangeArrowheads="1"/>
            </p:cNvSpPr>
            <p:nvPr/>
          </p:nvSpPr>
          <p:spPr bwMode="auto">
            <a:xfrm rot="-5400000">
              <a:off x="374" y="2942"/>
              <a:ext cx="916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b="1">
                  <a:cs typeface="Arial" charset="0"/>
                </a:rPr>
                <a:t>Cell membrane</a:t>
              </a:r>
            </a:p>
          </p:txBody>
        </p:sp>
        <p:sp>
          <p:nvSpPr>
            <p:cNvPr id="103431" name="Rectangle 73"/>
            <p:cNvSpPr>
              <a:spLocks noChangeArrowheads="1"/>
            </p:cNvSpPr>
            <p:nvPr/>
          </p:nvSpPr>
          <p:spPr bwMode="auto">
            <a:xfrm rot="5400000">
              <a:off x="3053" y="4373"/>
              <a:ext cx="916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b="1">
                  <a:cs typeface="Arial" charset="0"/>
                </a:rPr>
                <a:t>Cell membrane</a:t>
              </a:r>
            </a:p>
          </p:txBody>
        </p:sp>
      </p:grpSp>
      <p:sp>
        <p:nvSpPr>
          <p:cNvPr id="187395" name="Rectangle 3"/>
          <p:cNvSpPr txBox="1">
            <a:spLocks noChangeArrowheads="1"/>
          </p:cNvSpPr>
          <p:nvPr/>
        </p:nvSpPr>
        <p:spPr bwMode="auto">
          <a:xfrm>
            <a:off x="5937250" y="1371600"/>
            <a:ext cx="2978150" cy="491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GB" sz="2000" b="1">
                <a:solidFill>
                  <a:srgbClr val="2D2DB9"/>
                </a:solidFill>
              </a:rPr>
              <a:t>Lock-and-key concept</a:t>
            </a:r>
            <a:endParaRPr lang="en-GB" sz="2000">
              <a:solidFill>
                <a:srgbClr val="2D2DB9"/>
              </a:solidFill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GB" sz="2000"/>
              <a:t>Binding of the </a:t>
            </a:r>
            <a:r>
              <a:rPr lang="ja-JP" altLang="en-GB" sz="2000"/>
              <a:t>‘</a:t>
            </a:r>
            <a:r>
              <a:rPr lang="en-GB" altLang="ja-JP" sz="2000"/>
              <a:t>key</a:t>
            </a:r>
            <a:r>
              <a:rPr lang="ja-JP" altLang="en-GB" sz="2000"/>
              <a:t>’</a:t>
            </a:r>
            <a:r>
              <a:rPr lang="en-GB" altLang="ja-JP" sz="2000"/>
              <a:t> (messenger substance) to the </a:t>
            </a:r>
            <a:r>
              <a:rPr lang="ja-JP" altLang="en-GB" sz="2000"/>
              <a:t>‘</a:t>
            </a:r>
            <a:r>
              <a:rPr lang="en-GB" altLang="ja-JP" sz="2000"/>
              <a:t>lock</a:t>
            </a:r>
            <a:r>
              <a:rPr lang="ja-JP" altLang="en-GB" sz="2000"/>
              <a:t>’</a:t>
            </a:r>
            <a:r>
              <a:rPr lang="en-GB" altLang="ja-JP" sz="2000"/>
              <a:t> receptor transmits information.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GB" sz="2000"/>
              <a:t>Each communication system uses somewhat different </a:t>
            </a:r>
            <a:r>
              <a:rPr lang="ja-JP" altLang="en-GB" sz="2000"/>
              <a:t>‘</a:t>
            </a:r>
            <a:r>
              <a:rPr lang="en-GB" altLang="ja-JP" sz="2000"/>
              <a:t>keys</a:t>
            </a:r>
            <a:r>
              <a:rPr lang="ja-JP" altLang="en-GB" sz="2000"/>
              <a:t>’</a:t>
            </a:r>
            <a:r>
              <a:rPr lang="en-GB" altLang="ja-JP" sz="2000"/>
              <a:t> and </a:t>
            </a:r>
            <a:r>
              <a:rPr lang="ja-JP" altLang="en-GB" sz="2000"/>
              <a:t>‘</a:t>
            </a:r>
            <a:r>
              <a:rPr lang="en-GB" altLang="ja-JP" sz="2000"/>
              <a:t>locks</a:t>
            </a:r>
            <a:r>
              <a:rPr lang="ja-JP" altLang="en-GB" sz="2000"/>
              <a:t>’</a:t>
            </a:r>
            <a:r>
              <a:rPr lang="en-GB" altLang="ja-JP" sz="2000"/>
              <a:t>.</a:t>
            </a: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1355570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866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8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8758" y="987903"/>
            <a:ext cx="8855149" cy="58171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pic>
        <p:nvPicPr>
          <p:cNvPr id="6" name="Content Placeholder 5" descr="Nervious_System_divisions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0" b="84"/>
          <a:stretch/>
        </p:blipFill>
        <p:spPr>
          <a:xfrm>
            <a:off x="1270776" y="1040827"/>
            <a:ext cx="6896422" cy="571141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8758" y="124443"/>
            <a:ext cx="5840187" cy="7046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Structure of the Nervous System</a:t>
            </a:r>
          </a:p>
        </p:txBody>
      </p:sp>
    </p:spTree>
    <p:extLst>
      <p:ext uri="{BB962C8B-B14F-4D97-AF65-F5344CB8AC3E}">
        <p14:creationId xmlns:p14="http://schemas.microsoft.com/office/powerpoint/2010/main" val="4422880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Rectangle 2"/>
          <p:cNvSpPr>
            <a:spLocks noChangeArrowheads="1"/>
          </p:cNvSpPr>
          <p:nvPr/>
        </p:nvSpPr>
        <p:spPr bwMode="auto">
          <a:xfrm>
            <a:off x="228600" y="228600"/>
            <a:ext cx="8686800" cy="6588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GB" sz="2400" b="1" dirty="0">
                <a:solidFill>
                  <a:schemeClr val="tx2"/>
                </a:solidFill>
              </a:rPr>
              <a:t>Disorders associated with neurotransmitter imbalances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600" y="1033463"/>
          <a:ext cx="8686800" cy="5300094"/>
        </p:xfrm>
        <a:graphic>
          <a:graphicData uri="http://schemas.openxmlformats.org/drawingml/2006/table">
            <a:tbl>
              <a:tblPr/>
              <a:tblGrid>
                <a:gridCol w="21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8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5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Condition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Main symptoms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Imbalance of neurotransmitter in brain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7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Alzheimer</a:t>
                      </a:r>
                      <a:r>
                        <a:rPr kumimoji="0" lang="ja-JP" alt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’</a:t>
                      </a: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 disease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Memory loss, dementia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Deficient acetylcholine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Clinical depression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Debilitating inexplicable sadness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Deficient noradrenaline and/or serotonin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Epilepsy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Seizures, loss of consciousness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Excess GABA leads to excess noradrenaline and dopamine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Huntington</a:t>
                      </a:r>
                      <a:r>
                        <a:rPr kumimoji="0" lang="ja-JP" alt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’</a:t>
                      </a: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 disease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Personality changes, uncontrollable movements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Deficient GABA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7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Insomnia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Inability to sleep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Excess noradrenaline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Myasthenia gravis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Progressive muscular weakness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77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Deficient acetylcholine receptors at neuromuscular junctions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Parkinson</a:t>
                      </a:r>
                      <a:r>
                        <a:rPr kumimoji="0" lang="ja-JP" alt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’</a:t>
                      </a: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 disease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77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Tremors of hands, slowed movements, muscle rigidity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Deficient dopamine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0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Schizophrenia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Inappropriate emotional responses, hallucinations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Deficient GABA leads to excess dopamine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41691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Rectangle 2"/>
          <p:cNvSpPr>
            <a:spLocks noChangeArrowheads="1"/>
          </p:cNvSpPr>
          <p:nvPr/>
        </p:nvSpPr>
        <p:spPr bwMode="auto">
          <a:xfrm>
            <a:off x="228600" y="228600"/>
            <a:ext cx="8686800" cy="6588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GB" sz="3200" b="1" dirty="0">
                <a:solidFill>
                  <a:schemeClr val="tx2"/>
                </a:solidFill>
              </a:rPr>
              <a:t>Drugs that alter neurotransmitter levels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600" y="1209686"/>
          <a:ext cx="8686800" cy="4930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2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43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6035"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Drug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Neurotransmitter</a:t>
                      </a:r>
                      <a:r>
                        <a:rPr lang="en-GB" sz="160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affected</a:t>
                      </a:r>
                      <a:endParaRPr lang="en-GB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Mechanism of action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Effect</a:t>
                      </a:r>
                    </a:p>
                  </a:txBody>
                  <a:tcPr marT="45687" marB="4568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035"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Curare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Acetylcholine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Decreases neurotransmitter in synaptic cleft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Muscle</a:t>
                      </a:r>
                      <a:r>
                        <a:rPr lang="en-GB" sz="1600" baseline="0" dirty="0">
                          <a:latin typeface="Arial" pitchFamily="34" charset="0"/>
                          <a:cs typeface="Arial" pitchFamily="34" charset="0"/>
                        </a:rPr>
                        <a:t> paralysis</a:t>
                      </a:r>
                      <a:endParaRPr lang="en-GB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87" marB="4568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035"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Reserpine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Noradrenaline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Packaging neurotransmitter into vesicles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Limb</a:t>
                      </a:r>
                      <a:r>
                        <a:rPr lang="en-GB" sz="1600" baseline="0" dirty="0">
                          <a:latin typeface="Arial" pitchFamily="34" charset="0"/>
                          <a:cs typeface="Arial" pitchFamily="34" charset="0"/>
                        </a:rPr>
                        <a:t> tremors</a:t>
                      </a:r>
                      <a:endParaRPr lang="en-GB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87" marB="4568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645"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Cocaine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Noradrenaline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Blocks</a:t>
                      </a:r>
                      <a:r>
                        <a:rPr lang="en-GB" sz="1600" baseline="0" dirty="0">
                          <a:latin typeface="Arial" pitchFamily="34" charset="0"/>
                          <a:cs typeface="Arial" pitchFamily="34" charset="0"/>
                        </a:rPr>
                        <a:t> reuptake</a:t>
                      </a:r>
                      <a:endParaRPr lang="en-GB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Euphoria</a:t>
                      </a:r>
                    </a:p>
                  </a:txBody>
                  <a:tcPr marT="45687" marB="4568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9658"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Monoamine oxidase</a:t>
                      </a:r>
                      <a:r>
                        <a:rPr lang="en-GB" sz="1600" baseline="0" dirty="0">
                          <a:latin typeface="Arial" pitchFamily="34" charset="0"/>
                          <a:cs typeface="Arial" pitchFamily="34" charset="0"/>
                        </a:rPr>
                        <a:t> inhibitors</a:t>
                      </a:r>
                      <a:endParaRPr lang="en-GB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Noradrenaline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Blocks enzymatic degradation of neurotransmitter in presynaptic cell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Mood elevation</a:t>
                      </a:r>
                    </a:p>
                  </a:txBody>
                  <a:tcPr marT="45687" marB="4568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5878"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Tryptophan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Serotonin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Simulates neurotransmitter synthesis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Sleepiness</a:t>
                      </a:r>
                    </a:p>
                    <a:p>
                      <a:pPr algn="l">
                        <a:spcAft>
                          <a:spcPts val="800"/>
                        </a:spcAft>
                      </a:pPr>
                      <a:endParaRPr lang="en-GB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87" marB="4568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6035"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Prozac and related</a:t>
                      </a:r>
                      <a:r>
                        <a:rPr lang="en-GB" sz="1600" baseline="0" dirty="0">
                          <a:latin typeface="Arial" pitchFamily="34" charset="0"/>
                          <a:cs typeface="Arial" pitchFamily="34" charset="0"/>
                        </a:rPr>
                        <a:t> drugs</a:t>
                      </a:r>
                      <a:endParaRPr lang="en-GB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Serotonin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Blocks reuptake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Mood elevation</a:t>
                      </a:r>
                    </a:p>
                  </a:txBody>
                  <a:tcPr marT="45687" marB="4568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645"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 err="1">
                          <a:latin typeface="Arial" pitchFamily="34" charset="0"/>
                          <a:cs typeface="Arial" pitchFamily="34" charset="0"/>
                        </a:rPr>
                        <a:t>Valium</a:t>
                      </a:r>
                      <a:endParaRPr lang="en-GB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GABA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Enhances receptor binding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Decreases anxiety</a:t>
                      </a:r>
                    </a:p>
                  </a:txBody>
                  <a:tcPr marT="45687" marB="4568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383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13595</TotalTime>
  <Words>3935</Words>
  <Application>Microsoft Macintosh PowerPoint</Application>
  <PresentationFormat>On-screen Show (4:3)</PresentationFormat>
  <Paragraphs>744</Paragraphs>
  <Slides>91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Arial</vt:lpstr>
      <vt:lpstr>Calibri</vt:lpstr>
      <vt:lpstr>Times</vt:lpstr>
      <vt:lpstr>Wingdings</vt:lpstr>
      <vt:lpstr>1_Office Theme</vt:lpstr>
      <vt:lpstr>Photo Editor Photo</vt:lpstr>
      <vt:lpstr>PowerPoint Presentation</vt:lpstr>
      <vt:lpstr>Lecture Outline </vt:lpstr>
      <vt:lpstr>Overview of the Nervous System </vt:lpstr>
      <vt:lpstr>Cells of the Nervous System</vt:lpstr>
      <vt:lpstr>Cells of the Nervous System</vt:lpstr>
      <vt:lpstr>Basic Neuron Structure </vt:lpstr>
      <vt:lpstr>Basic Neuron Structure </vt:lpstr>
      <vt:lpstr>PowerPoint Presentation</vt:lpstr>
      <vt:lpstr>PowerPoint Presentation</vt:lpstr>
      <vt:lpstr>Somatic Nervous System</vt:lpstr>
      <vt:lpstr>Autonomic Nervous System</vt:lpstr>
      <vt:lpstr>Autonomic Nervous System</vt:lpstr>
      <vt:lpstr>Central Nervous System</vt:lpstr>
      <vt:lpstr>Divisions of the Central Nervous System</vt:lpstr>
      <vt:lpstr>Divisions of the Central Nervous System</vt:lpstr>
      <vt:lpstr>PowerPoint Presentation</vt:lpstr>
      <vt:lpstr>PowerPoint Presentation</vt:lpstr>
      <vt:lpstr>PowerPoint Presentation</vt:lpstr>
      <vt:lpstr>PowerPoint Presentation</vt:lpstr>
      <vt:lpstr>External surface of the brain</vt:lpstr>
      <vt:lpstr>External surface of the brain</vt:lpstr>
      <vt:lpstr>Cerebral Cortex </vt:lpstr>
      <vt:lpstr>PowerPoint Presentation</vt:lpstr>
      <vt:lpstr>Mid-sagittal View</vt:lpstr>
      <vt:lpstr>PowerPoint Presentation</vt:lpstr>
      <vt:lpstr>PowerPoint Presentation</vt:lpstr>
      <vt:lpstr>Basal Ganglia </vt:lpstr>
      <vt:lpstr>PowerPoint Presentation</vt:lpstr>
      <vt:lpstr>The Limbic System</vt:lpstr>
      <vt:lpstr>PowerPoint Presentation</vt:lpstr>
      <vt:lpstr>PowerPoint Presentation</vt:lpstr>
      <vt:lpstr>PowerPoint Presentation</vt:lpstr>
      <vt:lpstr>Cerebrospinal Fluid (CSF)</vt:lpstr>
      <vt:lpstr>Ventricular System</vt:lpstr>
      <vt:lpstr>Meninges</vt:lpstr>
      <vt:lpstr>Blood Supply to the Brain</vt:lpstr>
      <vt:lpstr>PowerPoint Presentation</vt:lpstr>
      <vt:lpstr>Blood-brain Barrier</vt:lpstr>
      <vt:lpstr>PowerPoint Presentation</vt:lpstr>
      <vt:lpstr>Overview of Signaling in the nervous system.</vt:lpstr>
      <vt:lpstr>Communication between neurons</vt:lpstr>
      <vt:lpstr>Basic Neuron Structure </vt:lpstr>
      <vt:lpstr>PowerPoint Presentation</vt:lpstr>
      <vt:lpstr>PowerPoint Presentation</vt:lpstr>
      <vt:lpstr>Ligand-gated Ion Channel</vt:lpstr>
      <vt:lpstr>Voltage-gated Ion Channel</vt:lpstr>
      <vt:lpstr>Electrical Transmission within a Neuron</vt:lpstr>
      <vt:lpstr>Resting Potential </vt:lpstr>
      <vt:lpstr>Distribution of ions inside and outside a neuron at resting potential </vt:lpstr>
      <vt:lpstr>Resting Membrane Potential </vt:lpstr>
      <vt:lpstr>Changes in membrane potential </vt:lpstr>
      <vt:lpstr>PowerPoint Presentation</vt:lpstr>
      <vt:lpstr>PowerPoint Presentation</vt:lpstr>
      <vt:lpstr>Changes in membrane potential </vt:lpstr>
      <vt:lpstr>Membrane Potentials That Act as Signals</vt:lpstr>
      <vt:lpstr>Graded Potentials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PowerPoint Presentation</vt:lpstr>
      <vt:lpstr>PowerPoint Presentation</vt:lpstr>
      <vt:lpstr>Types of Synapses</vt:lpstr>
      <vt:lpstr>Synaptic communication</vt:lpstr>
      <vt:lpstr>PowerPoint Presentation</vt:lpstr>
      <vt:lpstr>Chemical Synapse</vt:lpstr>
      <vt:lpstr>Synaptic Cleft</vt:lpstr>
      <vt:lpstr>Ion channel-linked receptor and G-protein  coupled receptors</vt:lpstr>
      <vt:lpstr>PowerPoint Presentation</vt:lpstr>
      <vt:lpstr>Termination of Neurotransmitter Effects</vt:lpstr>
      <vt:lpstr>Synaptic Delay</vt:lpstr>
      <vt:lpstr>Postsynaptic Potentials</vt:lpstr>
      <vt:lpstr>PowerPoint Presentation</vt:lpstr>
      <vt:lpstr>Neurotransmitters</vt:lpstr>
      <vt:lpstr>Neurotransmitters – Structural Classification</vt:lpstr>
      <vt:lpstr>Neurotransmitter Families</vt:lpstr>
      <vt:lpstr>Neurotransmitters – Functional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Ulster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and Function of the Nervous System</dc:title>
  <dc:creator>Elaine Murray</dc:creator>
  <cp:lastModifiedBy>Murray, Elaine</cp:lastModifiedBy>
  <cp:revision>141</cp:revision>
  <cp:lastPrinted>2016-09-26T10:16:23Z</cp:lastPrinted>
  <dcterms:created xsi:type="dcterms:W3CDTF">2015-09-17T21:39:37Z</dcterms:created>
  <dcterms:modified xsi:type="dcterms:W3CDTF">2021-10-22T14:15:04Z</dcterms:modified>
</cp:coreProperties>
</file>